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86" r:id="rId4"/>
    <p:sldId id="327" r:id="rId5"/>
    <p:sldId id="304" r:id="rId6"/>
    <p:sldId id="312" r:id="rId7"/>
    <p:sldId id="316" r:id="rId8"/>
    <p:sldId id="314" r:id="rId9"/>
    <p:sldId id="321" r:id="rId10"/>
    <p:sldId id="317" r:id="rId11"/>
    <p:sldId id="319" r:id="rId12"/>
    <p:sldId id="320" r:id="rId13"/>
    <p:sldId id="315" r:id="rId14"/>
    <p:sldId id="322" r:id="rId15"/>
    <p:sldId id="323" r:id="rId16"/>
    <p:sldId id="325" r:id="rId17"/>
    <p:sldId id="326"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66"/>
    <a:srgbClr val="0066FF"/>
    <a:srgbClr val="F68D3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Estilo oscuro 1 - Énfasi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Estilo oscuro 2 - Énfasis 5/Énfasi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38" autoAdjust="0"/>
    <p:restoredTop sz="92164" autoAdjust="0"/>
  </p:normalViewPr>
  <p:slideViewPr>
    <p:cSldViewPr>
      <p:cViewPr varScale="1">
        <p:scale>
          <a:sx n="64" d="100"/>
          <a:sy n="64" d="100"/>
        </p:scale>
        <p:origin x="-142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10/10/2016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pPr/>
              <a:t>10/10/2016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pPr/>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10/10/2016</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8.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imagenes.solostocks.com/zoom/0/4/7/zoom_1_3249740.jpg" TargetMode="External"/><Relationship Id="rId2" Type="http://schemas.openxmlformats.org/officeDocument/2006/relationships/image" Target="../media/image2.jpeg"/><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3.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07504" y="2130425"/>
            <a:ext cx="9036496" cy="1470025"/>
          </a:xfrm>
        </p:spPr>
        <p:txBody>
          <a:bodyPr>
            <a:normAutofit/>
          </a:bodyPr>
          <a:lstStyle/>
          <a:p>
            <a:r>
              <a:rPr lang="es-MX" dirty="0" smtClean="0"/>
              <a:t>ESFUERZOS NORMAL Y CORTANTE</a:t>
            </a:r>
            <a:br>
              <a:rPr lang="es-MX" dirty="0" smtClean="0"/>
            </a:br>
            <a:endParaRPr lang="es-MX" dirty="0"/>
          </a:p>
        </p:txBody>
      </p:sp>
      <p:sp>
        <p:nvSpPr>
          <p:cNvPr id="4" name="3 Subtítulo"/>
          <p:cNvSpPr txBox="1">
            <a:spLocks noGrp="1"/>
          </p:cNvSpPr>
          <p:nvPr>
            <p:ph type="subTitle" idx="1"/>
          </p:nvPr>
        </p:nvSpPr>
        <p:spPr>
          <a:xfrm>
            <a:off x="1043608" y="3717032"/>
            <a:ext cx="7776864" cy="3354765"/>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Ingeniería Mecánica</a:t>
            </a: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                 M. en C. Arturo Cruz Avilés</a:t>
            </a:r>
          </a:p>
          <a:p>
            <a:pPr algn="l"/>
            <a:r>
              <a:rPr lang="es-MX" sz="2000" b="1" dirty="0" smtClean="0">
                <a:solidFill>
                  <a:schemeClr val="tx1"/>
                </a:solidFill>
                <a:latin typeface="Arial" pitchFamily="34" charset="0"/>
                <a:cs typeface="Arial" pitchFamily="34" charset="0"/>
              </a:rPr>
              <a:t>		           Dr. Martín Ortiz Domínguez</a:t>
            </a:r>
          </a:p>
          <a:p>
            <a:pPr algn="l"/>
            <a:r>
              <a:rPr lang="es-MX" sz="2000" b="1" dirty="0" smtClean="0">
                <a:solidFill>
                  <a:schemeClr val="tx1"/>
                </a:solidFill>
                <a:latin typeface="Arial" pitchFamily="34" charset="0"/>
                <a:cs typeface="Arial" pitchFamily="34" charset="0"/>
              </a:rPr>
              <a:t>                                     </a:t>
            </a:r>
          </a:p>
          <a:p>
            <a:pPr algn="l"/>
            <a:r>
              <a:rPr lang="es-MX" sz="2000" b="1" dirty="0">
                <a:solidFill>
                  <a:schemeClr val="tx1"/>
                </a:solidFill>
                <a:latin typeface="Arial" pitchFamily="34" charset="0"/>
                <a:cs typeface="Arial" pitchFamily="34" charset="0"/>
              </a:rPr>
              <a:t> </a:t>
            </a:r>
            <a:r>
              <a:rPr lang="es-MX" sz="2000" b="1" dirty="0" smtClean="0">
                <a:solidFill>
                  <a:schemeClr val="tx1"/>
                </a:solidFill>
                <a:latin typeface="Arial" pitchFamily="34" charset="0"/>
                <a:cs typeface="Arial" pitchFamily="34" charset="0"/>
              </a:rPr>
              <a:t>                                   </a:t>
            </a: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Julio – Diciembre 2016</a:t>
            </a:r>
          </a:p>
          <a:p>
            <a:pPr algn="l"/>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 name="3 CuadroTexto"/>
          <p:cNvSpPr txBox="1"/>
          <p:nvPr/>
        </p:nvSpPr>
        <p:spPr>
          <a:xfrm>
            <a:off x="467544" y="476672"/>
            <a:ext cx="8237359" cy="4755148"/>
          </a:xfrm>
          <a:prstGeom prst="rect">
            <a:avLst/>
          </a:prstGeom>
          <a:ln>
            <a:solidFill>
              <a:srgbClr val="00B05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sz="2800" dirty="0" smtClean="0">
                <a:solidFill>
                  <a:schemeClr val="tx1"/>
                </a:solidFill>
                <a:latin typeface="Calibri" pitchFamily="34" charset="0"/>
              </a:rPr>
              <a:t>Características del </a:t>
            </a:r>
            <a:r>
              <a:rPr lang="es-MX" sz="2800" b="1" dirty="0" smtClean="0">
                <a:solidFill>
                  <a:schemeClr val="tx1"/>
                </a:solidFill>
                <a:latin typeface="Calibri" pitchFamily="34" charset="0"/>
              </a:rPr>
              <a:t>Solido Elástico</a:t>
            </a:r>
            <a:endParaRPr lang="es-MX" sz="2800" b="1" dirty="0" smtClean="0">
              <a:solidFill>
                <a:schemeClr val="tx1"/>
              </a:solidFill>
              <a:latin typeface="Cambria Math" panose="02040503050406030204" pitchFamily="18" charset="0"/>
              <a:ea typeface="Cambria Math" panose="02040503050406030204" pitchFamily="18" charset="0"/>
            </a:endParaRPr>
          </a:p>
          <a:p>
            <a:pPr algn="just"/>
            <a:endParaRPr lang="es-MX" sz="2500" dirty="0" smtClean="0">
              <a:solidFill>
                <a:schemeClr val="tx1"/>
              </a:solidFill>
              <a:latin typeface="Calibri" pitchFamily="34" charset="0"/>
            </a:endParaRPr>
          </a:p>
          <a:p>
            <a:pPr algn="just"/>
            <a:endParaRPr lang="es-MX" sz="2500" dirty="0" smtClean="0">
              <a:solidFill>
                <a:schemeClr val="tx1"/>
              </a:solidFill>
              <a:latin typeface="Calibri" pitchFamily="34" charset="0"/>
            </a:endParaRPr>
          </a:p>
          <a:p>
            <a:pPr algn="just"/>
            <a:endParaRPr lang="es-MX" sz="2500" dirty="0">
              <a:solidFill>
                <a:schemeClr val="tx1"/>
              </a:solidFill>
              <a:latin typeface="Calibri" pitchFamily="34" charset="0"/>
            </a:endParaRPr>
          </a:p>
          <a:p>
            <a:pPr algn="just"/>
            <a:endParaRPr lang="es-MX" sz="2500" dirty="0" smtClean="0">
              <a:solidFill>
                <a:schemeClr val="tx1"/>
              </a:solidFill>
              <a:latin typeface="Calibri" pitchFamily="34" charset="0"/>
            </a:endParaRPr>
          </a:p>
          <a:p>
            <a:pPr algn="just"/>
            <a:endParaRPr lang="es-MX" sz="2500" dirty="0">
              <a:solidFill>
                <a:schemeClr val="tx1"/>
              </a:solidFill>
              <a:latin typeface="Calibri" pitchFamily="34" charset="0"/>
            </a:endParaRPr>
          </a:p>
          <a:p>
            <a:pPr algn="just"/>
            <a:endParaRPr lang="es-MX" sz="2500" dirty="0" smtClean="0">
              <a:solidFill>
                <a:schemeClr val="tx1"/>
              </a:solidFill>
              <a:latin typeface="Calibri" pitchFamily="34" charset="0"/>
            </a:endParaRPr>
          </a:p>
          <a:p>
            <a:pPr algn="just"/>
            <a:endParaRPr lang="es-MX" sz="2500" dirty="0">
              <a:solidFill>
                <a:schemeClr val="tx1"/>
              </a:solidFill>
              <a:latin typeface="Calibri" pitchFamily="34" charset="0"/>
            </a:endParaRPr>
          </a:p>
          <a:p>
            <a:pPr algn="just"/>
            <a:endParaRPr lang="es-MX" sz="2500" dirty="0" smtClean="0">
              <a:solidFill>
                <a:schemeClr val="tx1"/>
              </a:solidFill>
              <a:latin typeface="Calibri" pitchFamily="34" charset="0"/>
            </a:endParaRPr>
          </a:p>
          <a:p>
            <a:pPr algn="just"/>
            <a:endParaRPr lang="es-MX" sz="2500" dirty="0">
              <a:solidFill>
                <a:schemeClr val="tx1"/>
              </a:solidFill>
              <a:latin typeface="Calibri" pitchFamily="34" charset="0"/>
            </a:endParaRPr>
          </a:p>
          <a:p>
            <a:pPr algn="just"/>
            <a:endParaRPr lang="es-MX" sz="2500" dirty="0">
              <a:solidFill>
                <a:schemeClr val="tx1"/>
              </a:solidFill>
              <a:latin typeface="Calibri" pitchFamily="34" charset="0"/>
            </a:endParaRPr>
          </a:p>
          <a:p>
            <a:pPr algn="just"/>
            <a:endParaRPr lang="es-MX" sz="2500" dirty="0" smtClean="0">
              <a:solidFill>
                <a:schemeClr val="tx1"/>
              </a:solidFill>
              <a:latin typeface="Calibri" pitchFamily="34" charset="0"/>
            </a:endParaRPr>
          </a:p>
        </p:txBody>
      </p:sp>
      <p:sp>
        <p:nvSpPr>
          <p:cNvPr id="7" name="Rectangle 30"/>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9" name="Rectangle 32"/>
          <p:cNvSpPr>
            <a:spLocks noChangeArrowheads="1"/>
          </p:cNvSpPr>
          <p:nvPr/>
        </p:nvSpPr>
        <p:spPr bwMode="auto">
          <a:xfrm>
            <a:off x="3443205" y="145733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2" name="Rectangle 3"/>
          <p:cNvSpPr txBox="1">
            <a:spLocks noChangeArrowheads="1"/>
          </p:cNvSpPr>
          <p:nvPr/>
        </p:nvSpPr>
        <p:spPr>
          <a:xfrm>
            <a:off x="1250776" y="1268760"/>
            <a:ext cx="3276600" cy="3200400"/>
          </a:xfrm>
          <a:prstGeom prst="rect">
            <a:avLst/>
          </a:prstGeom>
          <a:ln>
            <a:solidFill>
              <a:schemeClr val="tx1"/>
            </a:solidFill>
            <a:miter lim="800000"/>
            <a:headEnd/>
            <a:tailEnd/>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pPr>
            <a:r>
              <a:rPr lang="es-ES_tradnl" altLang="es-MX" smtClean="0"/>
              <a:t>	Homogéneo</a:t>
            </a:r>
          </a:p>
          <a:p>
            <a:pPr>
              <a:lnSpc>
                <a:spcPct val="150000"/>
              </a:lnSpc>
            </a:pPr>
            <a:r>
              <a:rPr lang="es-ES_tradnl" altLang="es-MX" smtClean="0"/>
              <a:t> 	Continuo</a:t>
            </a:r>
          </a:p>
          <a:p>
            <a:pPr>
              <a:lnSpc>
                <a:spcPct val="150000"/>
              </a:lnSpc>
            </a:pPr>
            <a:r>
              <a:rPr lang="es-ES_tradnl" altLang="es-MX" smtClean="0"/>
              <a:t> 	Isótropo</a:t>
            </a:r>
          </a:p>
        </p:txBody>
      </p:sp>
      <p:sp>
        <p:nvSpPr>
          <p:cNvPr id="13" name="Text Box 4"/>
          <p:cNvSpPr txBox="1">
            <a:spLocks noChangeArrowheads="1"/>
          </p:cNvSpPr>
          <p:nvPr/>
        </p:nvSpPr>
        <p:spPr bwMode="auto">
          <a:xfrm>
            <a:off x="6051376" y="2411760"/>
            <a:ext cx="1905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3200" b="1"/>
              <a:t>Modelos</a:t>
            </a:r>
            <a:endParaRPr lang="es-ES_tradnl" altLang="es-MX"/>
          </a:p>
        </p:txBody>
      </p:sp>
      <p:sp>
        <p:nvSpPr>
          <p:cNvPr id="14" name="Line 5"/>
          <p:cNvSpPr>
            <a:spLocks noChangeShapeType="1"/>
          </p:cNvSpPr>
          <p:nvPr/>
        </p:nvSpPr>
        <p:spPr bwMode="auto">
          <a:xfrm>
            <a:off x="4755976" y="2716560"/>
            <a:ext cx="990600" cy="0"/>
          </a:xfrm>
          <a:prstGeom prst="line">
            <a:avLst/>
          </a:prstGeom>
          <a:noFill/>
          <a:ln w="76200" cmpd="tri">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MX"/>
          </a:p>
        </p:txBody>
      </p:sp>
    </p:spTree>
    <p:extLst>
      <p:ext uri="{BB962C8B-B14F-4D97-AF65-F5344CB8AC3E}">
        <p14:creationId xmlns:p14="http://schemas.microsoft.com/office/powerpoint/2010/main" val="26961290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 name="3 CuadroTexto"/>
          <p:cNvSpPr txBox="1"/>
          <p:nvPr/>
        </p:nvSpPr>
        <p:spPr>
          <a:xfrm>
            <a:off x="467544" y="692696"/>
            <a:ext cx="8237359" cy="4678204"/>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ES_tradnl" altLang="es-MX" sz="2800" dirty="0"/>
              <a:t>Equilibrio Estático - Equilibrio Elástico</a:t>
            </a:r>
            <a:endParaRPr lang="es-MX" sz="2500" dirty="0" smtClean="0">
              <a:solidFill>
                <a:schemeClr val="tx1"/>
              </a:solidFill>
              <a:latin typeface="Calibri" pitchFamily="34" charset="0"/>
            </a:endParaRPr>
          </a:p>
          <a:p>
            <a:pPr algn="just"/>
            <a:endParaRPr lang="es-MX" sz="3100" b="1" i="1" dirty="0" smtClean="0">
              <a:solidFill>
                <a:schemeClr val="tx1"/>
              </a:solidFill>
              <a:latin typeface="Cambria Math"/>
            </a:endParaRPr>
          </a:p>
          <a:p>
            <a:pPr algn="just"/>
            <a:endParaRPr lang="es-MX" sz="3100" b="1" i="1" dirty="0" smtClean="0">
              <a:solidFill>
                <a:schemeClr val="tx1"/>
              </a:solidFill>
              <a:latin typeface="Cambria Math"/>
            </a:endParaRPr>
          </a:p>
          <a:p>
            <a:pPr algn="just"/>
            <a:endParaRPr lang="es-MX" sz="3100" b="1" i="1" dirty="0">
              <a:solidFill>
                <a:schemeClr val="tx1"/>
              </a:solidFill>
              <a:latin typeface="Cambria Math"/>
            </a:endParaRPr>
          </a:p>
          <a:p>
            <a:pPr algn="just"/>
            <a:endParaRPr lang="es-MX" sz="3100" b="1" i="1" dirty="0">
              <a:solidFill>
                <a:schemeClr val="tx1"/>
              </a:solidFill>
              <a:latin typeface="Cambria Math"/>
            </a:endParaRPr>
          </a:p>
          <a:p>
            <a:pPr algn="just"/>
            <a:endParaRPr lang="es-MX" sz="3100" b="1" i="1" dirty="0">
              <a:solidFill>
                <a:schemeClr val="tx1"/>
              </a:solidFill>
              <a:latin typeface="Cambria Math"/>
            </a:endParaRPr>
          </a:p>
          <a:p>
            <a:pPr algn="just"/>
            <a:endParaRPr lang="es-MX" sz="3100" b="1" i="1" dirty="0" smtClean="0">
              <a:solidFill>
                <a:schemeClr val="tx1"/>
              </a:solidFill>
              <a:latin typeface="Cambria Math"/>
            </a:endParaRPr>
          </a:p>
          <a:p>
            <a:pPr algn="just"/>
            <a:endParaRPr lang="es-MX" sz="2800" b="1" i="1" dirty="0" smtClean="0">
              <a:solidFill>
                <a:schemeClr val="tx1"/>
              </a:solidFill>
              <a:latin typeface="Cambria Math"/>
            </a:endParaRPr>
          </a:p>
          <a:p>
            <a:pPr algn="just"/>
            <a:endParaRPr lang="es-MX" sz="2800" b="1" i="1" dirty="0">
              <a:solidFill>
                <a:schemeClr val="tx1"/>
              </a:solidFill>
              <a:latin typeface="Cambria Math"/>
            </a:endParaRPr>
          </a:p>
          <a:p>
            <a:pPr algn="just"/>
            <a:endParaRPr lang="es-MX" sz="2800" b="1" i="1" dirty="0" smtClean="0">
              <a:solidFill>
                <a:schemeClr val="tx1"/>
              </a:solidFill>
              <a:latin typeface="Cambria Math"/>
            </a:endParaRPr>
          </a:p>
        </p:txBody>
      </p:sp>
      <p:sp>
        <p:nvSpPr>
          <p:cNvPr id="7" name="Rectangle 3"/>
          <p:cNvSpPr txBox="1">
            <a:spLocks noChangeArrowheads="1"/>
          </p:cNvSpPr>
          <p:nvPr/>
        </p:nvSpPr>
        <p:spPr>
          <a:xfrm>
            <a:off x="685800" y="1268760"/>
            <a:ext cx="3733800" cy="3888432"/>
          </a:xfrm>
          <a:prstGeom prst="rect">
            <a:avLst/>
          </a:prstGeom>
          <a:solidFill>
            <a:schemeClr val="accent5">
              <a:lumMod val="40000"/>
              <a:lumOff val="60000"/>
            </a:schemeClr>
          </a:solidFill>
          <a:ln w="28575">
            <a:solidFill>
              <a:schemeClr val="accent5">
                <a:lumMod val="40000"/>
                <a:lumOff val="60000"/>
              </a:schemeClr>
            </a:solidFill>
            <a:miter lim="800000"/>
            <a:headEnd/>
            <a:tailEnd/>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s-ES_tradnl" altLang="es-MX" b="1" dirty="0" smtClean="0"/>
              <a:t>Equilibrio estático</a:t>
            </a:r>
            <a:r>
              <a:rPr lang="es-ES_tradnl" altLang="es-MX" dirty="0" smtClean="0"/>
              <a:t>:</a:t>
            </a:r>
          </a:p>
          <a:p>
            <a:pPr lvl="1">
              <a:buFontTx/>
              <a:buNone/>
            </a:pPr>
            <a:r>
              <a:rPr lang="es-ES_tradnl" altLang="es-MX" sz="2400" b="1" dirty="0" smtClean="0">
                <a:latin typeface="Symbol" panose="05050102010706020507" pitchFamily="18" charset="2"/>
              </a:rPr>
              <a:t>S</a:t>
            </a:r>
            <a:r>
              <a:rPr lang="es-ES_tradnl" altLang="es-MX" sz="2400" b="1" dirty="0" smtClean="0"/>
              <a:t> F = 0</a:t>
            </a:r>
            <a:r>
              <a:rPr lang="es-ES_tradnl" altLang="es-MX" sz="2200" b="1" dirty="0" smtClean="0"/>
              <a:t>	</a:t>
            </a:r>
          </a:p>
          <a:p>
            <a:pPr lvl="1">
              <a:buFontTx/>
              <a:buNone/>
            </a:pPr>
            <a:r>
              <a:rPr lang="es-ES_tradnl" altLang="es-MX" sz="2200" b="1" dirty="0" smtClean="0"/>
              <a:t>	</a:t>
            </a:r>
            <a:r>
              <a:rPr lang="es-ES_tradnl" altLang="es-MX" sz="2200" b="1" dirty="0" smtClean="0">
                <a:latin typeface="Symbol" panose="05050102010706020507" pitchFamily="18" charset="2"/>
              </a:rPr>
              <a:t>S</a:t>
            </a:r>
            <a:r>
              <a:rPr lang="es-ES_tradnl" altLang="es-MX" sz="2200" b="1" dirty="0" smtClean="0"/>
              <a:t> </a:t>
            </a:r>
            <a:r>
              <a:rPr lang="es-ES_tradnl" altLang="es-MX" sz="2200" b="1" dirty="0" err="1" smtClean="0"/>
              <a:t>Fx</a:t>
            </a:r>
            <a:r>
              <a:rPr lang="es-ES_tradnl" altLang="es-MX" sz="2200" b="1" dirty="0" smtClean="0"/>
              <a:t> = 0	</a:t>
            </a:r>
          </a:p>
          <a:p>
            <a:pPr lvl="1">
              <a:buFontTx/>
              <a:buNone/>
            </a:pPr>
            <a:r>
              <a:rPr lang="es-ES_tradnl" altLang="es-MX" sz="2200" b="1" dirty="0" smtClean="0"/>
              <a:t>	</a:t>
            </a:r>
            <a:r>
              <a:rPr lang="es-ES_tradnl" altLang="es-MX" sz="2200" b="1" dirty="0" smtClean="0">
                <a:latin typeface="Symbol" panose="05050102010706020507" pitchFamily="18" charset="2"/>
              </a:rPr>
              <a:t>S</a:t>
            </a:r>
            <a:r>
              <a:rPr lang="es-ES_tradnl" altLang="es-MX" sz="2200" b="1" dirty="0" smtClean="0"/>
              <a:t> </a:t>
            </a:r>
            <a:r>
              <a:rPr lang="es-ES_tradnl" altLang="es-MX" sz="2200" b="1" dirty="0" err="1" smtClean="0"/>
              <a:t>Fy</a:t>
            </a:r>
            <a:r>
              <a:rPr lang="es-ES_tradnl" altLang="es-MX" sz="2200" b="1" dirty="0" smtClean="0"/>
              <a:t> = 0	</a:t>
            </a:r>
          </a:p>
          <a:p>
            <a:pPr lvl="1">
              <a:buFontTx/>
              <a:buNone/>
            </a:pPr>
            <a:r>
              <a:rPr lang="es-ES_tradnl" altLang="es-MX" sz="2200" b="1" dirty="0" smtClean="0"/>
              <a:t>	</a:t>
            </a:r>
            <a:r>
              <a:rPr lang="es-ES_tradnl" altLang="es-MX" sz="2200" b="1" dirty="0" smtClean="0">
                <a:latin typeface="Symbol" panose="05050102010706020507" pitchFamily="18" charset="2"/>
              </a:rPr>
              <a:t>S</a:t>
            </a:r>
            <a:r>
              <a:rPr lang="es-ES_tradnl" altLang="es-MX" sz="2200" b="1" dirty="0" smtClean="0"/>
              <a:t> </a:t>
            </a:r>
            <a:r>
              <a:rPr lang="es-ES_tradnl" altLang="es-MX" sz="2200" b="1" dirty="0" err="1" smtClean="0"/>
              <a:t>Fz</a:t>
            </a:r>
            <a:r>
              <a:rPr lang="es-ES_tradnl" altLang="es-MX" sz="2200" b="1" dirty="0" smtClean="0"/>
              <a:t> = 0	</a:t>
            </a:r>
          </a:p>
          <a:p>
            <a:pPr lvl="1">
              <a:buFontTx/>
              <a:buNone/>
            </a:pPr>
            <a:r>
              <a:rPr lang="es-ES_tradnl" altLang="es-MX" sz="2400" b="1" dirty="0" smtClean="0">
                <a:latin typeface="Symbol" panose="05050102010706020507" pitchFamily="18" charset="2"/>
              </a:rPr>
              <a:t>S</a:t>
            </a:r>
            <a:r>
              <a:rPr lang="es-ES_tradnl" altLang="es-MX" sz="2400" b="1" dirty="0" smtClean="0"/>
              <a:t> M = 0	</a:t>
            </a:r>
          </a:p>
          <a:p>
            <a:pPr lvl="1">
              <a:buFontTx/>
              <a:buNone/>
            </a:pPr>
            <a:r>
              <a:rPr lang="es-ES_tradnl" altLang="es-MX" sz="2200" b="1" dirty="0" smtClean="0">
                <a:latin typeface="Symbol" panose="05050102010706020507" pitchFamily="18" charset="2"/>
              </a:rPr>
              <a:t>	S</a:t>
            </a:r>
            <a:r>
              <a:rPr lang="es-ES_tradnl" altLang="es-MX" sz="2200" b="1" dirty="0" smtClean="0"/>
              <a:t> Mx = 0	</a:t>
            </a:r>
          </a:p>
          <a:p>
            <a:pPr lvl="1">
              <a:buFontTx/>
              <a:buNone/>
            </a:pPr>
            <a:r>
              <a:rPr lang="es-ES_tradnl" altLang="es-MX" sz="2200" b="1" dirty="0" smtClean="0">
                <a:latin typeface="Symbol" panose="05050102010706020507" pitchFamily="18" charset="2"/>
              </a:rPr>
              <a:t>	S</a:t>
            </a:r>
            <a:r>
              <a:rPr lang="es-ES_tradnl" altLang="es-MX" sz="2200" b="1" dirty="0" smtClean="0"/>
              <a:t> </a:t>
            </a:r>
            <a:r>
              <a:rPr lang="es-ES_tradnl" altLang="es-MX" sz="2200" b="1" dirty="0" err="1" smtClean="0"/>
              <a:t>My</a:t>
            </a:r>
            <a:r>
              <a:rPr lang="es-ES_tradnl" altLang="es-MX" sz="2200" b="1" dirty="0" smtClean="0"/>
              <a:t> = 0 </a:t>
            </a:r>
          </a:p>
          <a:p>
            <a:pPr lvl="1">
              <a:buFontTx/>
              <a:buNone/>
            </a:pPr>
            <a:r>
              <a:rPr lang="es-ES_tradnl" altLang="es-MX" sz="2200" b="1" dirty="0" smtClean="0">
                <a:latin typeface="Symbol" panose="05050102010706020507" pitchFamily="18" charset="2"/>
              </a:rPr>
              <a:t>	S</a:t>
            </a:r>
            <a:r>
              <a:rPr lang="es-ES_tradnl" altLang="es-MX" sz="2200" b="1" dirty="0" smtClean="0"/>
              <a:t> </a:t>
            </a:r>
            <a:r>
              <a:rPr lang="es-ES_tradnl" altLang="es-MX" sz="2200" b="1" dirty="0" err="1" smtClean="0"/>
              <a:t>Mz</a:t>
            </a:r>
            <a:r>
              <a:rPr lang="es-ES_tradnl" altLang="es-MX" sz="2200" b="1" dirty="0" smtClean="0"/>
              <a:t> = 0</a:t>
            </a:r>
          </a:p>
        </p:txBody>
      </p:sp>
      <p:sp>
        <p:nvSpPr>
          <p:cNvPr id="8" name="Rectangle 4"/>
          <p:cNvSpPr>
            <a:spLocks noChangeArrowheads="1"/>
          </p:cNvSpPr>
          <p:nvPr/>
        </p:nvSpPr>
        <p:spPr bwMode="auto">
          <a:xfrm>
            <a:off x="4800600" y="1268760"/>
            <a:ext cx="3733800" cy="3896451"/>
          </a:xfrm>
          <a:prstGeom prst="rect">
            <a:avLst/>
          </a:prstGeom>
          <a:solidFill>
            <a:schemeClr val="accent4">
              <a:lumMod val="40000"/>
              <a:lumOff val="60000"/>
            </a:schemeClr>
          </a:solidFill>
          <a:ln w="28575">
            <a:solidFill>
              <a:schemeClr val="accent4">
                <a:lumMod val="40000"/>
                <a:lumOff val="60000"/>
              </a:schemeClr>
            </a:solidFill>
            <a:miter lim="800000"/>
            <a:headEnd/>
            <a:tailEnd/>
          </a:ln>
        </p:spPr>
        <p:txBody>
          <a:bodyPr lIns="90000">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s-ES_tradnl" altLang="es-MX" sz="3200" b="1" dirty="0"/>
              <a:t>Equilibrio Elástico</a:t>
            </a:r>
            <a:r>
              <a:rPr lang="es-ES_tradnl" altLang="es-MX" sz="3200" dirty="0"/>
              <a:t>:</a:t>
            </a:r>
          </a:p>
          <a:p>
            <a:pPr lvl="1">
              <a:spcBef>
                <a:spcPct val="20000"/>
              </a:spcBef>
            </a:pPr>
            <a:r>
              <a:rPr lang="es-ES_tradnl" altLang="es-MX" sz="2600" b="1" dirty="0">
                <a:latin typeface="Symbol" panose="05050102010706020507" pitchFamily="18" charset="2"/>
              </a:rPr>
              <a:t>S</a:t>
            </a:r>
            <a:r>
              <a:rPr lang="es-ES_tradnl" altLang="es-MX" sz="2600" b="1" dirty="0"/>
              <a:t> F = 0	</a:t>
            </a:r>
          </a:p>
          <a:p>
            <a:pPr lvl="1">
              <a:spcBef>
                <a:spcPct val="20000"/>
              </a:spcBef>
            </a:pPr>
            <a:r>
              <a:rPr lang="es-ES_tradnl" altLang="es-MX" sz="2600" b="1" dirty="0">
                <a:latin typeface="Symbol" panose="05050102010706020507" pitchFamily="18" charset="2"/>
              </a:rPr>
              <a:t>S</a:t>
            </a:r>
            <a:r>
              <a:rPr lang="es-ES_tradnl" altLang="es-MX" sz="2600" b="1" dirty="0"/>
              <a:t> M = 0	</a:t>
            </a:r>
            <a:r>
              <a:rPr lang="es-ES_tradnl" altLang="es-MX" sz="2600" b="1" dirty="0">
                <a:latin typeface="Symbol" panose="05050102010706020507" pitchFamily="18" charset="2"/>
              </a:rPr>
              <a:t>	</a:t>
            </a:r>
          </a:p>
          <a:p>
            <a:pPr lvl="1"/>
            <a:r>
              <a:rPr lang="es-ES_tradnl" altLang="es-MX" sz="2600" b="1" dirty="0"/>
              <a:t>		</a:t>
            </a:r>
            <a:r>
              <a:rPr lang="es-ES_tradnl" altLang="es-MX" sz="2800" b="1" dirty="0"/>
              <a:t>+</a:t>
            </a:r>
          </a:p>
          <a:p>
            <a:pPr>
              <a:spcBef>
                <a:spcPct val="20000"/>
              </a:spcBef>
            </a:pPr>
            <a:r>
              <a:rPr lang="es-ES_tradnl" altLang="es-MX" sz="2600" b="1" dirty="0"/>
              <a:t>Equilibrio Interno:</a:t>
            </a:r>
          </a:p>
          <a:p>
            <a:pPr>
              <a:spcBef>
                <a:spcPct val="20000"/>
              </a:spcBef>
            </a:pPr>
            <a:r>
              <a:rPr lang="es-ES_tradnl" altLang="es-MX" sz="2800" b="1" dirty="0"/>
              <a:t>	</a:t>
            </a:r>
            <a:r>
              <a:rPr lang="es-ES_tradnl" altLang="es-MX" dirty="0"/>
              <a:t>Cada una de las secciones sea capaz de soportar los esfuerzos </a:t>
            </a:r>
            <a:r>
              <a:rPr lang="es-ES_tradnl" altLang="es-MX" dirty="0" smtClean="0"/>
              <a:t>internos</a:t>
            </a:r>
          </a:p>
          <a:p>
            <a:pPr>
              <a:spcBef>
                <a:spcPct val="20000"/>
              </a:spcBef>
            </a:pPr>
            <a:endParaRPr lang="es-ES_tradnl" altLang="es-MX" sz="1000" b="1" dirty="0"/>
          </a:p>
        </p:txBody>
      </p:sp>
    </p:spTree>
    <p:extLst>
      <p:ext uri="{BB962C8B-B14F-4D97-AF65-F5344CB8AC3E}">
        <p14:creationId xmlns:p14="http://schemas.microsoft.com/office/powerpoint/2010/main" val="3108264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8" name="7 CuadroTexto"/>
          <p:cNvSpPr txBox="1"/>
          <p:nvPr/>
        </p:nvSpPr>
        <p:spPr>
          <a:xfrm>
            <a:off x="539552" y="1362248"/>
            <a:ext cx="8136904" cy="415498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endParaRPr lang="es-MX" sz="2500" dirty="0"/>
          </a:p>
          <a:p>
            <a:pPr algn="just"/>
            <a:endParaRPr lang="es-MX" sz="2500" dirty="0" smtClean="0"/>
          </a:p>
          <a:p>
            <a:pPr algn="just"/>
            <a:endParaRPr lang="es-MX" sz="2500" dirty="0"/>
          </a:p>
          <a:p>
            <a:pPr algn="just"/>
            <a:endParaRPr lang="es-MX" sz="2500" dirty="0" smtClean="0"/>
          </a:p>
          <a:p>
            <a:pPr algn="just"/>
            <a:endParaRPr lang="es-MX" sz="2500" dirty="0"/>
          </a:p>
          <a:p>
            <a:pPr algn="just"/>
            <a:endParaRPr lang="es-MX" sz="2500" dirty="0" smtClean="0"/>
          </a:p>
          <a:p>
            <a:pPr algn="just"/>
            <a:endParaRPr lang="es-MX" sz="2500" dirty="0"/>
          </a:p>
          <a:p>
            <a:pPr algn="just"/>
            <a:endParaRPr lang="es-MX" sz="2500" dirty="0"/>
          </a:p>
          <a:p>
            <a:pPr algn="ctr"/>
            <a:endParaRPr lang="es-MX" sz="3200" b="1" dirty="0" smtClean="0"/>
          </a:p>
          <a:p>
            <a:pPr algn="ctr"/>
            <a:endParaRPr lang="es-MX" sz="3200" b="1" dirty="0"/>
          </a:p>
        </p:txBody>
      </p:sp>
      <p:sp>
        <p:nvSpPr>
          <p:cNvPr id="7" name="3 Título"/>
          <p:cNvSpPr>
            <a:spLocks noGrp="1"/>
          </p:cNvSpPr>
          <p:nvPr>
            <p:ph type="title"/>
          </p:nvPr>
        </p:nvSpPr>
        <p:spPr>
          <a:xfrm>
            <a:off x="467544" y="260648"/>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fontScale="90000"/>
          </a:bodyPr>
          <a:lstStyle/>
          <a:p>
            <a:r>
              <a:rPr lang="es-MX" sz="3600" b="1" dirty="0" smtClean="0">
                <a:solidFill>
                  <a:schemeClr val="tx1"/>
                </a:solidFill>
                <a:latin typeface="Arial" pitchFamily="34" charset="0"/>
                <a:cs typeface="Arial" pitchFamily="34" charset="0"/>
              </a:rPr>
              <a:t>Solicitaciones en un sistema equilibrado</a:t>
            </a:r>
            <a:endParaRPr lang="es-MX" sz="3600" b="1" dirty="0">
              <a:solidFill>
                <a:schemeClr val="tx1"/>
              </a:solidFill>
              <a:latin typeface="Arial" pitchFamily="34" charset="0"/>
              <a:cs typeface="Arial" pitchFamily="34" charset="0"/>
            </a:endParaRPr>
          </a:p>
        </p:txBody>
      </p:sp>
      <p:sp>
        <p:nvSpPr>
          <p:cNvPr id="3" name="Rectangle 29"/>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1" name="Rectangle 3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pic>
        <p:nvPicPr>
          <p:cNvPr id="2" name="Imagen 1"/>
          <p:cNvPicPr>
            <a:picLocks noChangeAspect="1"/>
          </p:cNvPicPr>
          <p:nvPr/>
        </p:nvPicPr>
        <p:blipFill>
          <a:blip r:embed="rId3"/>
          <a:stretch>
            <a:fillRect/>
          </a:stretch>
        </p:blipFill>
        <p:spPr>
          <a:xfrm>
            <a:off x="1985764" y="1484784"/>
            <a:ext cx="5322540" cy="3831588"/>
          </a:xfrm>
          <a:prstGeom prst="rect">
            <a:avLst/>
          </a:prstGeom>
        </p:spPr>
      </p:pic>
    </p:spTree>
    <p:extLst>
      <p:ext uri="{BB962C8B-B14F-4D97-AF65-F5344CB8AC3E}">
        <p14:creationId xmlns:p14="http://schemas.microsoft.com/office/powerpoint/2010/main" val="305559015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 name="3 CuadroTexto"/>
          <p:cNvSpPr txBox="1"/>
          <p:nvPr/>
        </p:nvSpPr>
        <p:spPr>
          <a:xfrm>
            <a:off x="539552" y="1340768"/>
            <a:ext cx="8064896" cy="40934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vl="0" algn="just"/>
            <a:endParaRPr lang="es-MX" altLang="es-MX" sz="2500" dirty="0">
              <a:solidFill>
                <a:schemeClr val="tx1"/>
              </a:solidFill>
              <a:cs typeface="Arial" panose="020B0604020202020204" pitchFamily="34" charset="0"/>
            </a:endParaRPr>
          </a:p>
          <a:p>
            <a:pPr lvl="0" algn="just"/>
            <a:endParaRPr lang="es-MX" altLang="es-MX" sz="2500" dirty="0" smtClean="0">
              <a:solidFill>
                <a:schemeClr val="tx1"/>
              </a:solidFill>
              <a:cs typeface="Arial" panose="020B0604020202020204" pitchFamily="34" charset="0"/>
            </a:endParaRPr>
          </a:p>
          <a:p>
            <a:pPr lvl="0" algn="just"/>
            <a:endParaRPr lang="es-MX" altLang="es-MX" sz="2500" dirty="0">
              <a:solidFill>
                <a:schemeClr val="tx1"/>
              </a:solidFill>
              <a:cs typeface="Arial" panose="020B0604020202020204" pitchFamily="34" charset="0"/>
            </a:endParaRPr>
          </a:p>
          <a:p>
            <a:pPr lvl="0" algn="just"/>
            <a:endParaRPr lang="es-MX" altLang="es-MX" sz="2500" dirty="0" smtClean="0">
              <a:solidFill>
                <a:schemeClr val="tx1"/>
              </a:solidFill>
              <a:cs typeface="Arial" panose="020B0604020202020204" pitchFamily="34" charset="0"/>
            </a:endParaRPr>
          </a:p>
          <a:p>
            <a:pPr lvl="0" algn="just"/>
            <a:endParaRPr lang="es-MX" altLang="es-MX" sz="2500" dirty="0" smtClean="0">
              <a:solidFill>
                <a:schemeClr val="tx1"/>
              </a:solidFill>
            </a:endParaRPr>
          </a:p>
          <a:p>
            <a:pPr lvl="0" algn="just">
              <a:lnSpc>
                <a:spcPct val="150000"/>
              </a:lnSpc>
            </a:pPr>
            <a:endParaRPr lang="es-MX" sz="2500" dirty="0">
              <a:solidFill>
                <a:schemeClr val="tx1"/>
              </a:solidFill>
            </a:endParaRPr>
          </a:p>
          <a:p>
            <a:pPr lvl="0" algn="just">
              <a:lnSpc>
                <a:spcPct val="150000"/>
              </a:lnSpc>
            </a:pPr>
            <a:endParaRPr lang="es-MX" sz="4000" dirty="0">
              <a:solidFill>
                <a:schemeClr val="tx1"/>
              </a:solidFill>
            </a:endParaRPr>
          </a:p>
          <a:p>
            <a:pPr lvl="0" algn="just">
              <a:lnSpc>
                <a:spcPct val="150000"/>
              </a:lnSpc>
            </a:pPr>
            <a:endParaRPr lang="es-MX" sz="2500" dirty="0">
              <a:solidFill>
                <a:schemeClr val="tx1"/>
              </a:solidFill>
            </a:endParaRPr>
          </a:p>
        </p:txBody>
      </p:sp>
      <p:sp>
        <p:nvSpPr>
          <p:cNvPr id="5" name="3 Título"/>
          <p:cNvSpPr>
            <a:spLocks noGrp="1"/>
          </p:cNvSpPr>
          <p:nvPr>
            <p:ph type="title"/>
          </p:nvPr>
        </p:nvSpPr>
        <p:spPr>
          <a:xfrm>
            <a:off x="467544" y="260648"/>
            <a:ext cx="8229600" cy="997279"/>
          </a:xfrm>
        </p:spPr>
        <p:style>
          <a:lnRef idx="3">
            <a:schemeClr val="lt1"/>
          </a:lnRef>
          <a:fillRef idx="1">
            <a:schemeClr val="accent5"/>
          </a:fillRef>
          <a:effectRef idx="1">
            <a:schemeClr val="accent5"/>
          </a:effectRef>
          <a:fontRef idx="minor">
            <a:schemeClr val="lt1"/>
          </a:fontRef>
        </p:style>
        <p:txBody>
          <a:bodyPr>
            <a:normAutofit fontScale="90000"/>
          </a:bodyPr>
          <a:lstStyle/>
          <a:p>
            <a:r>
              <a:rPr lang="es-MX" sz="3600" b="1" dirty="0" smtClean="0">
                <a:solidFill>
                  <a:schemeClr val="tx1"/>
                </a:solidFill>
                <a:latin typeface="Arial" pitchFamily="34" charset="0"/>
                <a:cs typeface="Arial" pitchFamily="34" charset="0"/>
              </a:rPr>
              <a:t>Componentes Intrínsecas de la Tensión</a:t>
            </a:r>
            <a:endParaRPr lang="es-MX" sz="3600" b="1" dirty="0">
              <a:solidFill>
                <a:schemeClr val="tx1"/>
              </a:solidFill>
              <a:latin typeface="Arial" pitchFamily="34" charset="0"/>
              <a:cs typeface="Arial" pitchFamily="34" charset="0"/>
            </a:endParaRPr>
          </a:p>
        </p:txBody>
      </p:sp>
      <p:sp>
        <p:nvSpPr>
          <p:cNvPr id="7" name="Rectangle 16"/>
          <p:cNvSpPr>
            <a:spLocks noChangeArrowheads="1"/>
          </p:cNvSpPr>
          <p:nvPr/>
        </p:nvSpPr>
        <p:spPr bwMode="auto">
          <a:xfrm>
            <a:off x="0" y="31120"/>
            <a:ext cx="26161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MX" sz="11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s-MX" altLang="es-MX" sz="1100" b="0" i="1"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es-MX" altLang="es-MX" sz="1800" b="0" i="0" u="none" strike="noStrike" cap="none" normalizeH="0" baseline="0" dirty="0" smtClean="0">
              <a:ln>
                <a:noFill/>
              </a:ln>
              <a:solidFill>
                <a:schemeClr val="tx1"/>
              </a:solidFill>
              <a:effectLst/>
              <a:latin typeface="Arial" panose="020B0604020202020204" pitchFamily="34" charset="0"/>
            </a:endParaRPr>
          </a:p>
        </p:txBody>
      </p:sp>
      <p:pic>
        <p:nvPicPr>
          <p:cNvPr id="2" name="Imagen 1"/>
          <p:cNvPicPr>
            <a:picLocks noChangeAspect="1"/>
          </p:cNvPicPr>
          <p:nvPr/>
        </p:nvPicPr>
        <p:blipFill>
          <a:blip r:embed="rId3"/>
          <a:stretch>
            <a:fillRect/>
          </a:stretch>
        </p:blipFill>
        <p:spPr>
          <a:xfrm>
            <a:off x="1587425" y="1412776"/>
            <a:ext cx="5936903" cy="3735832"/>
          </a:xfrm>
          <a:prstGeom prst="rect">
            <a:avLst/>
          </a:prstGeom>
        </p:spPr>
      </p:pic>
    </p:spTree>
    <p:extLst>
      <p:ext uri="{BB962C8B-B14F-4D97-AF65-F5344CB8AC3E}">
        <p14:creationId xmlns:p14="http://schemas.microsoft.com/office/powerpoint/2010/main" val="69403956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4" name="3 CuadroTexto"/>
          <p:cNvSpPr txBox="1"/>
          <p:nvPr/>
        </p:nvSpPr>
        <p:spPr>
          <a:xfrm>
            <a:off x="359024" y="1340768"/>
            <a:ext cx="8237359" cy="4385816"/>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endParaRPr lang="es-MX" sz="2500" dirty="0">
              <a:solidFill>
                <a:schemeClr val="tx1"/>
              </a:solidFill>
            </a:endParaRPr>
          </a:p>
          <a:p>
            <a:pPr algn="just"/>
            <a:endParaRPr lang="es-MX" sz="2500" dirty="0" smtClean="0">
              <a:solidFill>
                <a:schemeClr val="tx1"/>
              </a:solidFill>
              <a:latin typeface="Cambria Math"/>
            </a:endParaRPr>
          </a:p>
          <a:p>
            <a:pPr algn="just"/>
            <a:endParaRPr lang="es-MX" sz="2500" dirty="0">
              <a:solidFill>
                <a:schemeClr val="tx1"/>
              </a:solidFill>
              <a:latin typeface="Cambria Math"/>
            </a:endParaRPr>
          </a:p>
          <a:p>
            <a:pPr algn="just"/>
            <a:endParaRPr lang="es-MX" sz="2500" dirty="0" smtClean="0">
              <a:solidFill>
                <a:schemeClr val="tx1"/>
              </a:solidFill>
              <a:latin typeface="Cambria Math"/>
            </a:endParaRPr>
          </a:p>
          <a:p>
            <a:pPr algn="just"/>
            <a:endParaRPr lang="es-MX" sz="2500" dirty="0">
              <a:solidFill>
                <a:schemeClr val="tx1"/>
              </a:solidFill>
              <a:latin typeface="Cambria Math"/>
            </a:endParaRPr>
          </a:p>
          <a:p>
            <a:pPr algn="just"/>
            <a:endParaRPr lang="es-MX" sz="2500" dirty="0" smtClean="0">
              <a:solidFill>
                <a:schemeClr val="tx1"/>
              </a:solidFill>
              <a:latin typeface="Cambria Math"/>
            </a:endParaRPr>
          </a:p>
          <a:p>
            <a:pPr algn="just"/>
            <a:endParaRPr lang="es-MX" sz="2500" dirty="0">
              <a:solidFill>
                <a:schemeClr val="tx1"/>
              </a:solidFill>
              <a:latin typeface="Cambria Math"/>
            </a:endParaRPr>
          </a:p>
          <a:p>
            <a:pPr algn="just"/>
            <a:endParaRPr lang="es-MX" sz="2500" dirty="0" smtClean="0">
              <a:solidFill>
                <a:schemeClr val="tx1"/>
              </a:solidFill>
              <a:latin typeface="Cambria Math"/>
            </a:endParaRPr>
          </a:p>
          <a:p>
            <a:pPr algn="just"/>
            <a:endParaRPr lang="es-MX" sz="2500" dirty="0">
              <a:solidFill>
                <a:schemeClr val="tx1"/>
              </a:solidFill>
              <a:latin typeface="Cambria Math"/>
            </a:endParaRPr>
          </a:p>
          <a:p>
            <a:pPr algn="just"/>
            <a:endParaRPr lang="es-MX" sz="2700" dirty="0" smtClean="0">
              <a:solidFill>
                <a:schemeClr val="tx1"/>
              </a:solidFill>
              <a:latin typeface="Cambria Math"/>
            </a:endParaRPr>
          </a:p>
          <a:p>
            <a:pPr algn="just"/>
            <a:endParaRPr lang="es-MX" sz="2700" dirty="0" smtClean="0">
              <a:solidFill>
                <a:schemeClr val="tx1"/>
              </a:solidFill>
              <a:latin typeface="Cambria Math"/>
            </a:endParaRPr>
          </a:p>
        </p:txBody>
      </p:sp>
      <p:sp>
        <p:nvSpPr>
          <p:cNvPr id="9" name="Rectangle 56"/>
          <p:cNvSpPr>
            <a:spLocks noChangeArrowheads="1"/>
          </p:cNvSpPr>
          <p:nvPr/>
        </p:nvSpPr>
        <p:spPr bwMode="auto">
          <a:xfrm>
            <a:off x="-108520" y="9148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graphicFrame>
        <p:nvGraphicFramePr>
          <p:cNvPr id="10" name="Objeto 9"/>
          <p:cNvGraphicFramePr>
            <a:graphicFrameLocks noChangeAspect="1"/>
          </p:cNvGraphicFramePr>
          <p:nvPr>
            <p:extLst>
              <p:ext uri="{D42A27DB-BD31-4B8C-83A1-F6EECF244321}">
                <p14:modId xmlns:p14="http://schemas.microsoft.com/office/powerpoint/2010/main" val="2394365813"/>
              </p:ext>
            </p:extLst>
          </p:nvPr>
        </p:nvGraphicFramePr>
        <p:xfrm>
          <a:off x="3999726" y="620688"/>
          <a:ext cx="1076330" cy="385854"/>
        </p:xfrm>
        <a:graphic>
          <a:graphicData uri="http://schemas.openxmlformats.org/presentationml/2006/ole">
            <mc:AlternateContent xmlns:mc="http://schemas.openxmlformats.org/markup-compatibility/2006">
              <mc:Choice xmlns:v="urn:schemas-microsoft-com:vml" Requires="v">
                <p:oleObj spid="_x0000_s9305" name="Equation" r:id="rId4" imgW="507780" imgH="177723" progId="Equation.DSMT4">
                  <p:embed/>
                </p:oleObj>
              </mc:Choice>
              <mc:Fallback>
                <p:oleObj name="Equation" r:id="rId4" imgW="507780" imgH="177723" progId="Equation.DSMT4">
                  <p:embed/>
                  <p:pic>
                    <p:nvPicPr>
                      <p:cNvPr id="0" name="Object 5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9726" y="620688"/>
                        <a:ext cx="1076330" cy="385854"/>
                      </a:xfrm>
                      <a:prstGeom prst="rect">
                        <a:avLst/>
                      </a:prstGeom>
                      <a:noFill/>
                    </p:spPr>
                  </p:pic>
                </p:oleObj>
              </mc:Fallback>
            </mc:AlternateContent>
          </a:graphicData>
        </a:graphic>
      </p:graphicFrame>
      <p:sp>
        <p:nvSpPr>
          <p:cNvPr id="11" name="Rectangle 5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3" name="Rectangle 60"/>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5"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7" name="3 Título"/>
          <p:cNvSpPr>
            <a:spLocks noGrp="1"/>
          </p:cNvSpPr>
          <p:nvPr>
            <p:ph type="title"/>
          </p:nvPr>
        </p:nvSpPr>
        <p:spPr>
          <a:xfrm>
            <a:off x="467544" y="260648"/>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a:bodyPr>
          <a:lstStyle/>
          <a:p>
            <a:r>
              <a:rPr lang="es-MX" sz="3600" b="1" dirty="0" smtClean="0">
                <a:solidFill>
                  <a:schemeClr val="tx1"/>
                </a:solidFill>
                <a:latin typeface="Arial" pitchFamily="34" charset="0"/>
                <a:cs typeface="Arial" pitchFamily="34" charset="0"/>
              </a:rPr>
              <a:t>Resultado</a:t>
            </a:r>
            <a:endParaRPr lang="es-MX" sz="3600" b="1" dirty="0">
              <a:solidFill>
                <a:schemeClr val="tx1"/>
              </a:solidFill>
              <a:latin typeface="Arial" pitchFamily="34" charset="0"/>
              <a:cs typeface="Arial" pitchFamily="34" charset="0"/>
            </a:endParaRPr>
          </a:p>
        </p:txBody>
      </p:sp>
      <p:sp>
        <p:nvSpPr>
          <p:cNvPr id="18" name="Text Box 3"/>
          <p:cNvSpPr txBox="1">
            <a:spLocks noChangeArrowheads="1"/>
          </p:cNvSpPr>
          <p:nvPr/>
        </p:nvSpPr>
        <p:spPr bwMode="auto">
          <a:xfrm>
            <a:off x="4625008" y="4941168"/>
            <a:ext cx="2667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3200">
                <a:latin typeface="Symbol" panose="05050102010706020507" pitchFamily="18" charset="2"/>
              </a:rPr>
              <a:t>s</a:t>
            </a:r>
            <a:r>
              <a:rPr lang="es-ES_tradnl" altLang="es-MX" sz="3200" b="1" baseline="30000">
                <a:latin typeface="Symbol" panose="05050102010706020507" pitchFamily="18" charset="2"/>
              </a:rPr>
              <a:t>2</a:t>
            </a:r>
            <a:r>
              <a:rPr lang="es-ES_tradnl" altLang="es-MX" sz="3200" b="1"/>
              <a:t> = </a:t>
            </a:r>
            <a:r>
              <a:rPr lang="es-ES_tradnl" altLang="es-MX" sz="3200">
                <a:latin typeface="Symbol" panose="05050102010706020507" pitchFamily="18" charset="2"/>
              </a:rPr>
              <a:t>s</a:t>
            </a:r>
            <a:r>
              <a:rPr lang="es-ES_tradnl" altLang="es-MX" sz="2800" b="1"/>
              <a:t> </a:t>
            </a:r>
            <a:r>
              <a:rPr lang="es-ES_tradnl" altLang="es-MX" sz="2800" b="1" baseline="-25000"/>
              <a:t>n</a:t>
            </a:r>
            <a:r>
              <a:rPr lang="es-ES_tradnl" altLang="es-MX" sz="2800" b="1" baseline="30000"/>
              <a:t>2</a:t>
            </a:r>
            <a:r>
              <a:rPr lang="es-ES_tradnl" altLang="es-MX" sz="3200" b="1"/>
              <a:t> + </a:t>
            </a:r>
            <a:r>
              <a:rPr lang="es-ES_tradnl" altLang="es-MX" sz="3200">
                <a:latin typeface="Symbol" panose="05050102010706020507" pitchFamily="18" charset="2"/>
              </a:rPr>
              <a:t>t</a:t>
            </a:r>
            <a:r>
              <a:rPr lang="es-ES_tradnl" altLang="es-MX" sz="2800"/>
              <a:t> </a:t>
            </a:r>
            <a:r>
              <a:rPr lang="es-ES_tradnl" altLang="es-MX" sz="2800" b="1" baseline="30000"/>
              <a:t>2</a:t>
            </a:r>
            <a:endParaRPr lang="es-ES_tradnl" altLang="es-MX" sz="2800" b="1"/>
          </a:p>
        </p:txBody>
      </p:sp>
      <p:grpSp>
        <p:nvGrpSpPr>
          <p:cNvPr id="19" name="Group 4"/>
          <p:cNvGrpSpPr>
            <a:grpSpLocks/>
          </p:cNvGrpSpPr>
          <p:nvPr/>
        </p:nvGrpSpPr>
        <p:grpSpPr bwMode="auto">
          <a:xfrm>
            <a:off x="1043608" y="4941168"/>
            <a:ext cx="3124200" cy="595313"/>
            <a:chOff x="672" y="3696"/>
            <a:chExt cx="1968" cy="375"/>
          </a:xfrm>
        </p:grpSpPr>
        <p:sp>
          <p:nvSpPr>
            <p:cNvPr id="20" name="Text Box 5"/>
            <p:cNvSpPr txBox="1">
              <a:spLocks noChangeArrowheads="1"/>
            </p:cNvSpPr>
            <p:nvPr/>
          </p:nvSpPr>
          <p:spPr bwMode="auto">
            <a:xfrm>
              <a:off x="2160" y="3744"/>
              <a:ext cx="480"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2800" b="1"/>
                <a:t>=&gt;</a:t>
              </a:r>
              <a:endParaRPr lang="es-ES_tradnl" altLang="es-MX"/>
            </a:p>
          </p:txBody>
        </p:sp>
        <p:grpSp>
          <p:nvGrpSpPr>
            <p:cNvPr id="21" name="Group 6"/>
            <p:cNvGrpSpPr>
              <a:grpSpLocks/>
            </p:cNvGrpSpPr>
            <p:nvPr/>
          </p:nvGrpSpPr>
          <p:grpSpPr bwMode="auto">
            <a:xfrm>
              <a:off x="672" y="3696"/>
              <a:ext cx="1680" cy="365"/>
              <a:chOff x="672" y="3696"/>
              <a:chExt cx="1680" cy="365"/>
            </a:xfrm>
          </p:grpSpPr>
          <p:sp>
            <p:nvSpPr>
              <p:cNvPr id="22" name="Text Box 7"/>
              <p:cNvSpPr txBox="1">
                <a:spLocks noChangeArrowheads="1"/>
              </p:cNvSpPr>
              <p:nvPr/>
            </p:nvSpPr>
            <p:spPr bwMode="auto">
              <a:xfrm>
                <a:off x="672" y="3696"/>
                <a:ext cx="1680"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3200" b="1" dirty="0">
                    <a:latin typeface="Symbol" panose="05050102010706020507" pitchFamily="18" charset="2"/>
                  </a:rPr>
                  <a:t>s</a:t>
                </a:r>
                <a:r>
                  <a:rPr lang="es-ES_tradnl" altLang="es-MX" sz="3200" b="1" dirty="0"/>
                  <a:t> = </a:t>
                </a:r>
                <a:r>
                  <a:rPr lang="es-ES_tradnl" altLang="es-MX" sz="3200" b="1" dirty="0">
                    <a:latin typeface="Symbol" panose="05050102010706020507" pitchFamily="18" charset="2"/>
                  </a:rPr>
                  <a:t>s</a:t>
                </a:r>
                <a:r>
                  <a:rPr lang="es-ES_tradnl" altLang="es-MX" sz="2800" b="1" dirty="0"/>
                  <a:t> </a:t>
                </a:r>
                <a:r>
                  <a:rPr lang="es-ES_tradnl" altLang="es-MX" sz="2800" b="1" baseline="-25000" dirty="0"/>
                  <a:t>n</a:t>
                </a:r>
                <a:r>
                  <a:rPr lang="es-ES_tradnl" altLang="es-MX" sz="3200" b="1" dirty="0"/>
                  <a:t> + </a:t>
                </a:r>
                <a:r>
                  <a:rPr lang="es-ES_tradnl" altLang="es-MX" sz="3200" b="1" dirty="0">
                    <a:latin typeface="Symbol" panose="05050102010706020507" pitchFamily="18" charset="2"/>
                  </a:rPr>
                  <a:t>t</a:t>
                </a:r>
                <a:r>
                  <a:rPr lang="es-ES_tradnl" altLang="es-MX" sz="2800" b="1" dirty="0"/>
                  <a:t> </a:t>
                </a:r>
              </a:p>
            </p:txBody>
          </p:sp>
          <p:sp>
            <p:nvSpPr>
              <p:cNvPr id="23" name="Line 8"/>
              <p:cNvSpPr>
                <a:spLocks noChangeShapeType="1"/>
              </p:cNvSpPr>
              <p:nvPr/>
            </p:nvSpPr>
            <p:spPr bwMode="auto">
              <a:xfrm>
                <a:off x="768" y="3792"/>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sp>
            <p:nvSpPr>
              <p:cNvPr id="24" name="Line 9"/>
              <p:cNvSpPr>
                <a:spLocks noChangeShapeType="1"/>
              </p:cNvSpPr>
              <p:nvPr/>
            </p:nvSpPr>
            <p:spPr bwMode="auto">
              <a:xfrm>
                <a:off x="1200" y="3792"/>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sp>
            <p:nvSpPr>
              <p:cNvPr id="25" name="Line 10"/>
              <p:cNvSpPr>
                <a:spLocks noChangeShapeType="1"/>
              </p:cNvSpPr>
              <p:nvPr/>
            </p:nvSpPr>
            <p:spPr bwMode="auto">
              <a:xfrm>
                <a:off x="1728" y="3792"/>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grpSp>
      </p:grpSp>
      <p:grpSp>
        <p:nvGrpSpPr>
          <p:cNvPr id="26" name="Group 11"/>
          <p:cNvGrpSpPr>
            <a:grpSpLocks/>
          </p:cNvGrpSpPr>
          <p:nvPr/>
        </p:nvGrpSpPr>
        <p:grpSpPr bwMode="auto">
          <a:xfrm>
            <a:off x="683568" y="3878560"/>
            <a:ext cx="7620000" cy="990600"/>
            <a:chOff x="384" y="3024"/>
            <a:chExt cx="4800" cy="624"/>
          </a:xfrm>
        </p:grpSpPr>
        <p:sp>
          <p:nvSpPr>
            <p:cNvPr id="27" name="Text Box 12"/>
            <p:cNvSpPr txBox="1">
              <a:spLocks noChangeArrowheads="1"/>
            </p:cNvSpPr>
            <p:nvPr/>
          </p:nvSpPr>
          <p:spPr bwMode="auto">
            <a:xfrm>
              <a:off x="2112" y="3072"/>
              <a:ext cx="307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2800" b="1" dirty="0"/>
                <a:t>Tensión Cortante</a:t>
              </a:r>
              <a:endParaRPr lang="es-ES_tradnl" altLang="es-MX" dirty="0"/>
            </a:p>
          </p:txBody>
        </p:sp>
        <p:sp>
          <p:nvSpPr>
            <p:cNvPr id="28" name="Line 13"/>
            <p:cNvSpPr>
              <a:spLocks noChangeShapeType="1"/>
            </p:cNvSpPr>
            <p:nvPr/>
          </p:nvSpPr>
          <p:spPr bwMode="auto">
            <a:xfrm>
              <a:off x="384" y="3600"/>
              <a:ext cx="46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MX"/>
            </a:p>
          </p:txBody>
        </p:sp>
        <p:grpSp>
          <p:nvGrpSpPr>
            <p:cNvPr id="29" name="Group 14"/>
            <p:cNvGrpSpPr>
              <a:grpSpLocks/>
            </p:cNvGrpSpPr>
            <p:nvPr/>
          </p:nvGrpSpPr>
          <p:grpSpPr bwMode="auto">
            <a:xfrm>
              <a:off x="672" y="3024"/>
              <a:ext cx="1248" cy="624"/>
              <a:chOff x="672" y="3024"/>
              <a:chExt cx="1248" cy="624"/>
            </a:xfrm>
          </p:grpSpPr>
          <p:grpSp>
            <p:nvGrpSpPr>
              <p:cNvPr id="30" name="Group 15"/>
              <p:cNvGrpSpPr>
                <a:grpSpLocks/>
              </p:cNvGrpSpPr>
              <p:nvPr/>
            </p:nvGrpSpPr>
            <p:grpSpPr bwMode="auto">
              <a:xfrm>
                <a:off x="672" y="3024"/>
                <a:ext cx="1248" cy="624"/>
                <a:chOff x="3792" y="912"/>
                <a:chExt cx="1248" cy="624"/>
              </a:xfrm>
            </p:grpSpPr>
            <p:sp>
              <p:nvSpPr>
                <p:cNvPr id="33" name="Text Box 16"/>
                <p:cNvSpPr txBox="1">
                  <a:spLocks noChangeArrowheads="1"/>
                </p:cNvSpPr>
                <p:nvPr/>
              </p:nvSpPr>
              <p:spPr bwMode="auto">
                <a:xfrm>
                  <a:off x="3792" y="1056"/>
                  <a:ext cx="67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2800" b="1">
                      <a:latin typeface="Symbol" panose="05050102010706020507" pitchFamily="18" charset="2"/>
                    </a:rPr>
                    <a:t>t</a:t>
                  </a:r>
                  <a:r>
                    <a:rPr lang="es-ES_tradnl" altLang="es-MX"/>
                    <a:t>   =</a:t>
                  </a:r>
                </a:p>
              </p:txBody>
            </p:sp>
            <p:sp>
              <p:nvSpPr>
                <p:cNvPr id="34" name="Line 17"/>
                <p:cNvSpPr>
                  <a:spLocks noChangeShapeType="1"/>
                </p:cNvSpPr>
                <p:nvPr/>
              </p:nvSpPr>
              <p:spPr bwMode="auto">
                <a:xfrm>
                  <a:off x="4320" y="1232"/>
                  <a:ext cx="57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MX"/>
                </a:p>
              </p:txBody>
            </p:sp>
            <p:sp>
              <p:nvSpPr>
                <p:cNvPr id="35" name="Text Box 18"/>
                <p:cNvSpPr txBox="1">
                  <a:spLocks noChangeArrowheads="1"/>
                </p:cNvSpPr>
                <p:nvPr/>
              </p:nvSpPr>
              <p:spPr bwMode="auto">
                <a:xfrm>
                  <a:off x="4368" y="912"/>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b="1"/>
                    <a:t>dF</a:t>
                  </a:r>
                  <a:r>
                    <a:rPr lang="es-ES_tradnl" altLang="es-MX" b="1" baseline="-25000"/>
                    <a:t>t</a:t>
                  </a:r>
                </a:p>
              </p:txBody>
            </p:sp>
            <p:sp>
              <p:nvSpPr>
                <p:cNvPr id="36" name="Text Box 19"/>
                <p:cNvSpPr txBox="1">
                  <a:spLocks noChangeArrowheads="1"/>
                </p:cNvSpPr>
                <p:nvPr/>
              </p:nvSpPr>
              <p:spPr bwMode="auto">
                <a:xfrm>
                  <a:off x="4320" y="1248"/>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b="1"/>
                    <a:t>dS</a:t>
                  </a:r>
                  <a:endParaRPr lang="es-ES_tradnl" altLang="es-MX"/>
                </a:p>
              </p:txBody>
            </p:sp>
          </p:grpSp>
          <p:sp>
            <p:nvSpPr>
              <p:cNvPr id="31" name="Line 20"/>
              <p:cNvSpPr>
                <a:spLocks noChangeShapeType="1"/>
              </p:cNvSpPr>
              <p:nvPr/>
            </p:nvSpPr>
            <p:spPr bwMode="auto">
              <a:xfrm>
                <a:off x="720" y="3264"/>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sp>
            <p:nvSpPr>
              <p:cNvPr id="32" name="Line 21"/>
              <p:cNvSpPr>
                <a:spLocks noChangeShapeType="1"/>
              </p:cNvSpPr>
              <p:nvPr/>
            </p:nvSpPr>
            <p:spPr bwMode="auto">
              <a:xfrm>
                <a:off x="1392" y="3024"/>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grpSp>
      </p:grpSp>
      <p:grpSp>
        <p:nvGrpSpPr>
          <p:cNvPr id="37" name="Group 22"/>
          <p:cNvGrpSpPr>
            <a:grpSpLocks/>
          </p:cNvGrpSpPr>
          <p:nvPr/>
        </p:nvGrpSpPr>
        <p:grpSpPr bwMode="auto">
          <a:xfrm>
            <a:off x="2743200" y="1446807"/>
            <a:ext cx="2667000" cy="519113"/>
            <a:chOff x="1728" y="960"/>
            <a:chExt cx="1680" cy="327"/>
          </a:xfrm>
        </p:grpSpPr>
        <p:sp>
          <p:nvSpPr>
            <p:cNvPr id="38" name="Text Box 23"/>
            <p:cNvSpPr txBox="1">
              <a:spLocks noChangeArrowheads="1"/>
            </p:cNvSpPr>
            <p:nvPr/>
          </p:nvSpPr>
          <p:spPr bwMode="auto">
            <a:xfrm>
              <a:off x="1728" y="960"/>
              <a:ext cx="1680"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2800" b="1" dirty="0" err="1"/>
                <a:t>dF</a:t>
              </a:r>
              <a:r>
                <a:rPr lang="es-ES_tradnl" altLang="es-MX" sz="2800" b="1" dirty="0"/>
                <a:t> = </a:t>
              </a:r>
              <a:r>
                <a:rPr lang="es-ES_tradnl" altLang="es-MX" sz="2800" b="1" dirty="0" err="1"/>
                <a:t>dF</a:t>
              </a:r>
              <a:r>
                <a:rPr lang="es-ES_tradnl" altLang="es-MX" sz="2800" b="1" baseline="-25000" dirty="0" err="1"/>
                <a:t>n</a:t>
              </a:r>
              <a:r>
                <a:rPr lang="es-ES_tradnl" altLang="es-MX" sz="2800" b="1" dirty="0"/>
                <a:t> + </a:t>
              </a:r>
              <a:r>
                <a:rPr lang="es-ES_tradnl" altLang="es-MX" sz="2800" b="1" dirty="0" err="1"/>
                <a:t>dF</a:t>
              </a:r>
              <a:r>
                <a:rPr lang="es-ES_tradnl" altLang="es-MX" sz="2800" b="1" baseline="-25000" dirty="0" err="1"/>
                <a:t>t</a:t>
              </a:r>
              <a:endParaRPr lang="es-ES_tradnl" altLang="es-MX" sz="2800" b="1" baseline="-25000" dirty="0"/>
            </a:p>
          </p:txBody>
        </p:sp>
        <p:sp>
          <p:nvSpPr>
            <p:cNvPr id="39" name="Line 24"/>
            <p:cNvSpPr>
              <a:spLocks noChangeShapeType="1"/>
            </p:cNvSpPr>
            <p:nvPr/>
          </p:nvSpPr>
          <p:spPr bwMode="auto">
            <a:xfrm>
              <a:off x="1920" y="1008"/>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sp>
          <p:nvSpPr>
            <p:cNvPr id="40" name="Line 25"/>
            <p:cNvSpPr>
              <a:spLocks noChangeShapeType="1"/>
            </p:cNvSpPr>
            <p:nvPr/>
          </p:nvSpPr>
          <p:spPr bwMode="auto">
            <a:xfrm>
              <a:off x="2400" y="1008"/>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sp>
          <p:nvSpPr>
            <p:cNvPr id="41" name="Line 26"/>
            <p:cNvSpPr>
              <a:spLocks noChangeShapeType="1"/>
            </p:cNvSpPr>
            <p:nvPr/>
          </p:nvSpPr>
          <p:spPr bwMode="auto">
            <a:xfrm>
              <a:off x="3024" y="1008"/>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grpSp>
      <p:grpSp>
        <p:nvGrpSpPr>
          <p:cNvPr id="42" name="Group 27"/>
          <p:cNvGrpSpPr>
            <a:grpSpLocks/>
          </p:cNvGrpSpPr>
          <p:nvPr/>
        </p:nvGrpSpPr>
        <p:grpSpPr bwMode="auto">
          <a:xfrm>
            <a:off x="755576" y="1916832"/>
            <a:ext cx="7086600" cy="990600"/>
            <a:chOff x="672" y="1488"/>
            <a:chExt cx="4464" cy="624"/>
          </a:xfrm>
        </p:grpSpPr>
        <p:grpSp>
          <p:nvGrpSpPr>
            <p:cNvPr id="43" name="Group 28"/>
            <p:cNvGrpSpPr>
              <a:grpSpLocks/>
            </p:cNvGrpSpPr>
            <p:nvPr/>
          </p:nvGrpSpPr>
          <p:grpSpPr bwMode="auto">
            <a:xfrm>
              <a:off x="672" y="1488"/>
              <a:ext cx="4464" cy="624"/>
              <a:chOff x="672" y="1488"/>
              <a:chExt cx="4464" cy="624"/>
            </a:xfrm>
          </p:grpSpPr>
          <p:grpSp>
            <p:nvGrpSpPr>
              <p:cNvPr id="45" name="Group 29"/>
              <p:cNvGrpSpPr>
                <a:grpSpLocks/>
              </p:cNvGrpSpPr>
              <p:nvPr/>
            </p:nvGrpSpPr>
            <p:grpSpPr bwMode="auto">
              <a:xfrm>
                <a:off x="672" y="1488"/>
                <a:ext cx="1248" cy="624"/>
                <a:chOff x="3792" y="912"/>
                <a:chExt cx="1248" cy="624"/>
              </a:xfrm>
            </p:grpSpPr>
            <p:sp>
              <p:nvSpPr>
                <p:cNvPr id="48" name="Text Box 30"/>
                <p:cNvSpPr txBox="1">
                  <a:spLocks noChangeArrowheads="1"/>
                </p:cNvSpPr>
                <p:nvPr/>
              </p:nvSpPr>
              <p:spPr bwMode="auto">
                <a:xfrm>
                  <a:off x="3792" y="1056"/>
                  <a:ext cx="67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2800" b="1" dirty="0">
                      <a:latin typeface="Symbol" panose="05050102010706020507" pitchFamily="18" charset="2"/>
                    </a:rPr>
                    <a:t>s</a:t>
                  </a:r>
                  <a:r>
                    <a:rPr lang="es-ES_tradnl" altLang="es-MX" dirty="0"/>
                    <a:t>   =</a:t>
                  </a:r>
                </a:p>
              </p:txBody>
            </p:sp>
            <p:sp>
              <p:nvSpPr>
                <p:cNvPr id="49" name="Line 31"/>
                <p:cNvSpPr>
                  <a:spLocks noChangeShapeType="1"/>
                </p:cNvSpPr>
                <p:nvPr/>
              </p:nvSpPr>
              <p:spPr bwMode="auto">
                <a:xfrm>
                  <a:off x="4320" y="1232"/>
                  <a:ext cx="57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MX"/>
                </a:p>
              </p:txBody>
            </p:sp>
            <p:sp>
              <p:nvSpPr>
                <p:cNvPr id="50" name="Text Box 32"/>
                <p:cNvSpPr txBox="1">
                  <a:spLocks noChangeArrowheads="1"/>
                </p:cNvSpPr>
                <p:nvPr/>
              </p:nvSpPr>
              <p:spPr bwMode="auto">
                <a:xfrm>
                  <a:off x="4368" y="912"/>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b="1"/>
                    <a:t>dF</a:t>
                  </a:r>
                  <a:endParaRPr lang="es-ES_tradnl" altLang="es-MX"/>
                </a:p>
              </p:txBody>
            </p:sp>
            <p:sp>
              <p:nvSpPr>
                <p:cNvPr id="51" name="Text Box 33"/>
                <p:cNvSpPr txBox="1">
                  <a:spLocks noChangeArrowheads="1"/>
                </p:cNvSpPr>
                <p:nvPr/>
              </p:nvSpPr>
              <p:spPr bwMode="auto">
                <a:xfrm>
                  <a:off x="4320" y="1248"/>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b="1"/>
                    <a:t>dS</a:t>
                  </a:r>
                  <a:endParaRPr lang="es-ES_tradnl" altLang="es-MX"/>
                </a:p>
              </p:txBody>
            </p:sp>
          </p:grpSp>
          <p:sp>
            <p:nvSpPr>
              <p:cNvPr id="46" name="Text Box 34"/>
              <p:cNvSpPr txBox="1">
                <a:spLocks noChangeArrowheads="1"/>
              </p:cNvSpPr>
              <p:nvPr/>
            </p:nvSpPr>
            <p:spPr bwMode="auto">
              <a:xfrm>
                <a:off x="2064" y="1584"/>
                <a:ext cx="307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2800" b="1" dirty="0"/>
                  <a:t>Tensión : Fuerza / Superficie</a:t>
                </a:r>
                <a:endParaRPr lang="es-ES_tradnl" altLang="es-MX" dirty="0"/>
              </a:p>
            </p:txBody>
          </p:sp>
          <p:sp>
            <p:nvSpPr>
              <p:cNvPr id="47" name="Line 35"/>
              <p:cNvSpPr>
                <a:spLocks noChangeShapeType="1"/>
              </p:cNvSpPr>
              <p:nvPr/>
            </p:nvSpPr>
            <p:spPr bwMode="auto">
              <a:xfrm>
                <a:off x="720" y="1728"/>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grpSp>
        <p:sp>
          <p:nvSpPr>
            <p:cNvPr id="44" name="Line 36"/>
            <p:cNvSpPr>
              <a:spLocks noChangeShapeType="1"/>
            </p:cNvSpPr>
            <p:nvPr/>
          </p:nvSpPr>
          <p:spPr bwMode="auto">
            <a:xfrm>
              <a:off x="1440" y="1536"/>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grpSp>
      <p:grpSp>
        <p:nvGrpSpPr>
          <p:cNvPr id="52" name="Group 37"/>
          <p:cNvGrpSpPr>
            <a:grpSpLocks/>
          </p:cNvGrpSpPr>
          <p:nvPr/>
        </p:nvGrpSpPr>
        <p:grpSpPr bwMode="auto">
          <a:xfrm>
            <a:off x="649560" y="2924944"/>
            <a:ext cx="7162800" cy="990600"/>
            <a:chOff x="624" y="2160"/>
            <a:chExt cx="4512" cy="624"/>
          </a:xfrm>
        </p:grpSpPr>
        <p:sp>
          <p:nvSpPr>
            <p:cNvPr id="53" name="Text Box 38"/>
            <p:cNvSpPr txBox="1">
              <a:spLocks noChangeArrowheads="1"/>
            </p:cNvSpPr>
            <p:nvPr/>
          </p:nvSpPr>
          <p:spPr bwMode="auto">
            <a:xfrm>
              <a:off x="2064" y="2304"/>
              <a:ext cx="307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2800" b="1"/>
                <a:t>Tensión Normal</a:t>
              </a:r>
              <a:endParaRPr lang="es-ES_tradnl" altLang="es-MX"/>
            </a:p>
          </p:txBody>
        </p:sp>
        <p:grpSp>
          <p:nvGrpSpPr>
            <p:cNvPr id="54" name="Group 39"/>
            <p:cNvGrpSpPr>
              <a:grpSpLocks/>
            </p:cNvGrpSpPr>
            <p:nvPr/>
          </p:nvGrpSpPr>
          <p:grpSpPr bwMode="auto">
            <a:xfrm>
              <a:off x="624" y="2160"/>
              <a:ext cx="1248" cy="624"/>
              <a:chOff x="624" y="2160"/>
              <a:chExt cx="1248" cy="624"/>
            </a:xfrm>
          </p:grpSpPr>
          <p:grpSp>
            <p:nvGrpSpPr>
              <p:cNvPr id="55" name="Group 40"/>
              <p:cNvGrpSpPr>
                <a:grpSpLocks/>
              </p:cNvGrpSpPr>
              <p:nvPr/>
            </p:nvGrpSpPr>
            <p:grpSpPr bwMode="auto">
              <a:xfrm>
                <a:off x="624" y="2160"/>
                <a:ext cx="1248" cy="624"/>
                <a:chOff x="3792" y="912"/>
                <a:chExt cx="1248" cy="624"/>
              </a:xfrm>
            </p:grpSpPr>
            <p:sp>
              <p:nvSpPr>
                <p:cNvPr id="58" name="Text Box 41"/>
                <p:cNvSpPr txBox="1">
                  <a:spLocks noChangeArrowheads="1"/>
                </p:cNvSpPr>
                <p:nvPr/>
              </p:nvSpPr>
              <p:spPr bwMode="auto">
                <a:xfrm>
                  <a:off x="3792" y="1056"/>
                  <a:ext cx="67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2800" b="1">
                      <a:latin typeface="Symbol" panose="05050102010706020507" pitchFamily="18" charset="2"/>
                    </a:rPr>
                    <a:t>s</a:t>
                  </a:r>
                  <a:r>
                    <a:rPr lang="es-ES_tradnl" altLang="es-MX"/>
                    <a:t> n = </a:t>
                  </a:r>
                </a:p>
              </p:txBody>
            </p:sp>
            <p:sp>
              <p:nvSpPr>
                <p:cNvPr id="59" name="Line 42"/>
                <p:cNvSpPr>
                  <a:spLocks noChangeShapeType="1"/>
                </p:cNvSpPr>
                <p:nvPr/>
              </p:nvSpPr>
              <p:spPr bwMode="auto">
                <a:xfrm>
                  <a:off x="4320" y="1232"/>
                  <a:ext cx="57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MX"/>
                </a:p>
              </p:txBody>
            </p:sp>
            <p:sp>
              <p:nvSpPr>
                <p:cNvPr id="60" name="Text Box 43"/>
                <p:cNvSpPr txBox="1">
                  <a:spLocks noChangeArrowheads="1"/>
                </p:cNvSpPr>
                <p:nvPr/>
              </p:nvSpPr>
              <p:spPr bwMode="auto">
                <a:xfrm>
                  <a:off x="4368" y="912"/>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b="1"/>
                    <a:t>dF</a:t>
                  </a:r>
                  <a:r>
                    <a:rPr lang="es-ES_tradnl" altLang="es-MX" b="1" baseline="-25000"/>
                    <a:t>N</a:t>
                  </a:r>
                </a:p>
              </p:txBody>
            </p:sp>
            <p:sp>
              <p:nvSpPr>
                <p:cNvPr id="61" name="Text Box 44"/>
                <p:cNvSpPr txBox="1">
                  <a:spLocks noChangeArrowheads="1"/>
                </p:cNvSpPr>
                <p:nvPr/>
              </p:nvSpPr>
              <p:spPr bwMode="auto">
                <a:xfrm>
                  <a:off x="4320" y="1248"/>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b="1"/>
                    <a:t>dS</a:t>
                  </a:r>
                  <a:endParaRPr lang="es-ES_tradnl" altLang="es-MX"/>
                </a:p>
              </p:txBody>
            </p:sp>
          </p:grpSp>
          <p:sp>
            <p:nvSpPr>
              <p:cNvPr id="56" name="Line 45"/>
              <p:cNvSpPr>
                <a:spLocks noChangeShapeType="1"/>
              </p:cNvSpPr>
              <p:nvPr/>
            </p:nvSpPr>
            <p:spPr bwMode="auto">
              <a:xfrm>
                <a:off x="672" y="2400"/>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sp>
            <p:nvSpPr>
              <p:cNvPr id="57" name="Line 46"/>
              <p:cNvSpPr>
                <a:spLocks noChangeShapeType="1"/>
              </p:cNvSpPr>
              <p:nvPr/>
            </p:nvSpPr>
            <p:spPr bwMode="auto">
              <a:xfrm>
                <a:off x="1392" y="2208"/>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MX"/>
              </a:p>
            </p:txBody>
          </p:sp>
        </p:grpSp>
      </p:grpSp>
    </p:spTree>
    <p:extLst>
      <p:ext uri="{BB962C8B-B14F-4D97-AF65-F5344CB8AC3E}">
        <p14:creationId xmlns:p14="http://schemas.microsoft.com/office/powerpoint/2010/main" val="6694404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6" name="3 Título"/>
          <p:cNvSpPr>
            <a:spLocks noGrp="1"/>
          </p:cNvSpPr>
          <p:nvPr>
            <p:ph type="title"/>
          </p:nvPr>
        </p:nvSpPr>
        <p:spPr>
          <a:xfrm>
            <a:off x="467544" y="260648"/>
            <a:ext cx="8229600" cy="997279"/>
          </a:xfrm>
        </p:spPr>
        <p:style>
          <a:lnRef idx="3">
            <a:schemeClr val="lt1"/>
          </a:lnRef>
          <a:fillRef idx="1">
            <a:schemeClr val="accent5"/>
          </a:fillRef>
          <a:effectRef idx="1">
            <a:schemeClr val="accent5"/>
          </a:effectRef>
          <a:fontRef idx="minor">
            <a:schemeClr val="lt1"/>
          </a:fontRef>
        </p:style>
        <p:txBody>
          <a:bodyPr>
            <a:normAutofit/>
          </a:bodyPr>
          <a:lstStyle/>
          <a:p>
            <a:r>
              <a:rPr lang="es-MX" sz="3600" b="1" dirty="0" smtClean="0">
                <a:solidFill>
                  <a:schemeClr val="tx1"/>
                </a:solidFill>
                <a:latin typeface="Arial" pitchFamily="34" charset="0"/>
                <a:cs typeface="Arial" pitchFamily="34" charset="0"/>
              </a:rPr>
              <a:t>Conclusión</a:t>
            </a:r>
            <a:endParaRPr lang="es-MX" sz="3600" b="1" dirty="0">
              <a:solidFill>
                <a:schemeClr val="tx1"/>
              </a:solidFill>
              <a:latin typeface="Arial" pitchFamily="34" charset="0"/>
              <a:cs typeface="Arial" pitchFamily="34" charset="0"/>
            </a:endParaRPr>
          </a:p>
        </p:txBody>
      </p:sp>
      <p:sp>
        <p:nvSpPr>
          <p:cNvPr id="4" name="3 CuadroTexto"/>
          <p:cNvSpPr txBox="1"/>
          <p:nvPr/>
        </p:nvSpPr>
        <p:spPr>
          <a:xfrm>
            <a:off x="467544" y="1484784"/>
            <a:ext cx="8237359" cy="4133439"/>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lvl="1">
              <a:lnSpc>
                <a:spcPct val="120000"/>
              </a:lnSpc>
            </a:pPr>
            <a:r>
              <a:rPr lang="es-ES_tradnl" altLang="es-MX" sz="2000" b="1" dirty="0"/>
              <a:t>Los sólidos son deformables en mayor o menor medida. </a:t>
            </a:r>
          </a:p>
          <a:p>
            <a:pPr lvl="1">
              <a:lnSpc>
                <a:spcPct val="120000"/>
              </a:lnSpc>
            </a:pPr>
            <a:r>
              <a:rPr lang="es-ES_tradnl" altLang="es-MX" b="1" dirty="0"/>
              <a:t>Las deformaciones elásticas no afectan al resultado Cinemático de los sistemas.</a:t>
            </a:r>
          </a:p>
          <a:p>
            <a:pPr lvl="1">
              <a:lnSpc>
                <a:spcPct val="120000"/>
              </a:lnSpc>
            </a:pPr>
            <a:r>
              <a:rPr lang="es-ES_tradnl" altLang="es-MX" sz="2000" b="1" dirty="0"/>
              <a:t>La deformación elástica es reversible</a:t>
            </a:r>
            <a:endParaRPr lang="es-ES_tradnl" altLang="es-MX" sz="1200" dirty="0"/>
          </a:p>
          <a:p>
            <a:endParaRPr lang="es-MX" sz="2800" dirty="0" smtClean="0"/>
          </a:p>
          <a:p>
            <a:endParaRPr lang="es-MX" sz="2800" dirty="0"/>
          </a:p>
          <a:p>
            <a:endParaRPr lang="es-MX" sz="2800" dirty="0" smtClean="0"/>
          </a:p>
          <a:p>
            <a:endParaRPr lang="es-MX" sz="2800" dirty="0"/>
          </a:p>
          <a:p>
            <a:endParaRPr lang="es-MX" sz="2800" dirty="0" smtClean="0"/>
          </a:p>
          <a:p>
            <a:endParaRPr lang="es-MX" sz="2800" dirty="0"/>
          </a:p>
          <a:p>
            <a:endParaRPr lang="es-MX" sz="2500" dirty="0"/>
          </a:p>
        </p:txBody>
      </p:sp>
      <p:sp>
        <p:nvSpPr>
          <p:cNvPr id="5" name="Rectangle 6"/>
          <p:cNvSpPr>
            <a:spLocks noChangeArrowheads="1"/>
          </p:cNvSpPr>
          <p:nvPr/>
        </p:nvSpPr>
        <p:spPr bwMode="auto">
          <a:xfrm>
            <a:off x="609600" y="2900536"/>
            <a:ext cx="7924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2000" b="1" dirty="0"/>
              <a:t>Los Vectores se consideran </a:t>
            </a:r>
            <a:r>
              <a:rPr lang="es-ES_tradnl" altLang="es-MX" sz="2000" b="1" dirty="0" err="1"/>
              <a:t>fijos:Dependen</a:t>
            </a:r>
            <a:r>
              <a:rPr lang="es-ES_tradnl" altLang="es-MX" sz="2000" b="1" dirty="0"/>
              <a:t> del punto de aplicación</a:t>
            </a:r>
          </a:p>
        </p:txBody>
      </p:sp>
      <p:sp>
        <p:nvSpPr>
          <p:cNvPr id="7" name="Rectangle 7"/>
          <p:cNvSpPr>
            <a:spLocks noChangeArrowheads="1"/>
          </p:cNvSpPr>
          <p:nvPr/>
        </p:nvSpPr>
        <p:spPr bwMode="auto">
          <a:xfrm>
            <a:off x="1066800" y="3281536"/>
            <a:ext cx="594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1800" b="1" dirty="0"/>
              <a:t>Equilibrio Elástico</a:t>
            </a:r>
            <a:r>
              <a:rPr lang="es-ES_tradnl" altLang="es-MX" sz="1800" dirty="0"/>
              <a:t> = </a:t>
            </a:r>
            <a:r>
              <a:rPr lang="es-ES_tradnl" altLang="es-MX" sz="1600" b="1" dirty="0"/>
              <a:t>Equilibrio Estático</a:t>
            </a:r>
            <a:r>
              <a:rPr lang="es-ES_tradnl" altLang="es-MX" sz="1800" dirty="0"/>
              <a:t> </a:t>
            </a:r>
            <a:r>
              <a:rPr lang="es-ES_tradnl" altLang="es-MX" b="1" dirty="0"/>
              <a:t>+ </a:t>
            </a:r>
            <a:r>
              <a:rPr lang="es-ES_tradnl" altLang="es-MX" sz="1600" b="1" dirty="0"/>
              <a:t>Equilibrio Interno</a:t>
            </a:r>
            <a:endParaRPr lang="es-ES" altLang="es-MX" sz="1600" b="1" dirty="0"/>
          </a:p>
        </p:txBody>
      </p:sp>
      <p:sp>
        <p:nvSpPr>
          <p:cNvPr id="8" name="Rectangle 8"/>
          <p:cNvSpPr>
            <a:spLocks noChangeArrowheads="1"/>
          </p:cNvSpPr>
          <p:nvPr/>
        </p:nvSpPr>
        <p:spPr bwMode="auto">
          <a:xfrm>
            <a:off x="609600" y="4022576"/>
            <a:ext cx="53340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150000"/>
              </a:lnSpc>
              <a:spcBef>
                <a:spcPct val="50000"/>
              </a:spcBef>
            </a:pPr>
            <a:r>
              <a:rPr lang="es-ES_tradnl" altLang="es-MX" sz="2000" dirty="0"/>
              <a:t>Modelos: Homogéneos Continuos Isótropos</a:t>
            </a:r>
            <a:endParaRPr lang="es-ES" altLang="es-MX" sz="2000" dirty="0"/>
          </a:p>
        </p:txBody>
      </p:sp>
    </p:spTree>
    <p:extLst>
      <p:ext uri="{BB962C8B-B14F-4D97-AF65-F5344CB8AC3E}">
        <p14:creationId xmlns:p14="http://schemas.microsoft.com/office/powerpoint/2010/main" val="297187177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7"/>
                                        </p:tgtEl>
                                        <p:attrNameLst>
                                          <p:attrName>style.visibility</p:attrName>
                                        </p:attrNameLst>
                                      </p:cBhvr>
                                      <p:to>
                                        <p:strVal val="visible"/>
                                      </p:to>
                                    </p:se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7" grpId="0" autoUpdateAnimBg="0"/>
      <p:bldP spid="8"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5" name="1 Título"/>
          <p:cNvSpPr>
            <a:spLocks noGrp="1"/>
          </p:cNvSpPr>
          <p:nvPr>
            <p:ph type="title"/>
          </p:nvPr>
        </p:nvSpPr>
        <p:spPr>
          <a:xfrm>
            <a:off x="457200" y="274638"/>
            <a:ext cx="8229600" cy="1143000"/>
          </a:xfrm>
        </p:spPr>
        <p:txBody>
          <a:bodyPr/>
          <a:lstStyle/>
          <a:p>
            <a:pPr marL="0" indent="0"/>
            <a:r>
              <a:rPr lang="es-MX" b="1" dirty="0">
                <a:latin typeface="Arial" pitchFamily="34" charset="0"/>
                <a:cs typeface="Arial" pitchFamily="34" charset="0"/>
              </a:rPr>
              <a:t>Referencias</a:t>
            </a:r>
          </a:p>
        </p:txBody>
      </p:sp>
      <p:sp>
        <p:nvSpPr>
          <p:cNvPr id="4" name="3 CuadroTexto"/>
          <p:cNvSpPr txBox="1"/>
          <p:nvPr/>
        </p:nvSpPr>
        <p:spPr>
          <a:xfrm>
            <a:off x="323528" y="1548081"/>
            <a:ext cx="8496944" cy="58477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s-ES_tradnl" sz="1600" b="1" dirty="0"/>
              <a:t>1. </a:t>
            </a:r>
            <a:r>
              <a:rPr lang="es-ES_tradnl" sz="1600" b="1" dirty="0" err="1"/>
              <a:t>Hibbeler</a:t>
            </a:r>
            <a:r>
              <a:rPr lang="es-ES_tradnl" sz="1600" b="1" dirty="0"/>
              <a:t>, R.C,(1995), “Mecánica de </a:t>
            </a:r>
            <a:r>
              <a:rPr lang="es-ES_tradnl" sz="1600" dirty="0"/>
              <a:t>Materiales</a:t>
            </a:r>
            <a:r>
              <a:rPr lang="es-ES_tradnl" sz="1600" b="1" dirty="0"/>
              <a:t>”, Prentice Hall. 3ra Edición</a:t>
            </a:r>
            <a:endParaRPr lang="es-MX" sz="1600" dirty="0"/>
          </a:p>
          <a:p>
            <a:r>
              <a:rPr lang="es-MX" sz="1600" b="1" dirty="0"/>
              <a:t>2. </a:t>
            </a:r>
            <a:r>
              <a:rPr lang="es-MX" sz="1600" b="1" dirty="0" err="1"/>
              <a:t>Beer</a:t>
            </a:r>
            <a:r>
              <a:rPr lang="es-MX" sz="1600" b="1" dirty="0"/>
              <a:t>, </a:t>
            </a:r>
            <a:r>
              <a:rPr lang="es-MX" sz="1600" b="1" dirty="0" err="1"/>
              <a:t>F.P.,Johnston</a:t>
            </a:r>
            <a:r>
              <a:rPr lang="es-MX" sz="1600" b="1" dirty="0"/>
              <a:t>, E.R,(1995), </a:t>
            </a:r>
            <a:r>
              <a:rPr lang="es-ES_tradnl" sz="1600" b="1" dirty="0"/>
              <a:t> “Mecánica de </a:t>
            </a:r>
            <a:r>
              <a:rPr lang="es-ES_tradnl" sz="1600" dirty="0"/>
              <a:t>Materiales</a:t>
            </a:r>
            <a:r>
              <a:rPr lang="es-ES_tradnl" sz="1600" b="1" dirty="0"/>
              <a:t>”,  Prentice Hall. 3ra Edición</a:t>
            </a:r>
            <a:endParaRPr lang="es-MX" sz="1700" dirty="0">
              <a:solidFill>
                <a:schemeClr val="tx1"/>
              </a:solidFill>
            </a:endParaRPr>
          </a:p>
        </p:txBody>
      </p:sp>
    </p:spTree>
    <p:extLst>
      <p:ext uri="{BB962C8B-B14F-4D97-AF65-F5344CB8AC3E}">
        <p14:creationId xmlns:p14="http://schemas.microsoft.com/office/powerpoint/2010/main" val="82392051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14" name="1 Título"/>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dirty="0" smtClean="0"/>
              <a:t>Esfuerzos normal y cortante</a:t>
            </a:r>
            <a:endParaRPr lang="es-MX" dirty="0"/>
          </a:p>
        </p:txBody>
      </p:sp>
      <p:sp>
        <p:nvSpPr>
          <p:cNvPr id="16" name="2 Marcador de contenido"/>
          <p:cNvSpPr>
            <a:spLocks noGrp="1"/>
          </p:cNvSpPr>
          <p:nvPr>
            <p:ph idx="1"/>
          </p:nvPr>
        </p:nvSpPr>
        <p:spPr>
          <a:xfrm>
            <a:off x="457200" y="1351309"/>
            <a:ext cx="8229600" cy="4525963"/>
          </a:xfrm>
        </p:spPr>
        <p:txBody>
          <a:bodyPr>
            <a:normAutofit fontScale="55000" lnSpcReduction="20000"/>
          </a:bodyPr>
          <a:lstStyle/>
          <a:p>
            <a:pPr marL="0" indent="0" algn="ctr">
              <a:buNone/>
            </a:pPr>
            <a:r>
              <a:rPr lang="es-MX" b="1" dirty="0" smtClean="0">
                <a:latin typeface="Arial" pitchFamily="34" charset="0"/>
                <a:cs typeface="Arial" pitchFamily="34" charset="0"/>
              </a:rPr>
              <a:t>Resumen</a:t>
            </a:r>
          </a:p>
          <a:p>
            <a:pPr marL="0" indent="0" algn="ctr">
              <a:buNone/>
            </a:pPr>
            <a:endParaRPr lang="es-MX" b="1" dirty="0">
              <a:latin typeface="Arial" pitchFamily="34" charset="0"/>
              <a:cs typeface="Arial" pitchFamily="34" charset="0"/>
            </a:endParaRPr>
          </a:p>
          <a:p>
            <a:pPr algn="just">
              <a:buNone/>
            </a:pPr>
            <a:r>
              <a:rPr lang="es-ES" dirty="0" smtClean="0"/>
              <a:t>El campo de la mecánica abarca fundamentalmente las relaciones entre fuerzas que actúan sobre un solido indeformable. En el presente trabajo estableceremos las relaciones entre cargas exteriores aplicadas y sus efectos en el interior de los solidos.</a:t>
            </a:r>
            <a:endParaRPr lang="es-MX" dirty="0"/>
          </a:p>
          <a:p>
            <a:pPr algn="just">
              <a:buNone/>
            </a:pPr>
            <a:endParaRPr lang="es-MX" dirty="0" smtClean="0"/>
          </a:p>
          <a:p>
            <a:pPr algn="just">
              <a:buNone/>
            </a:pPr>
            <a:r>
              <a:rPr lang="es-MX" b="1" dirty="0"/>
              <a:t>Palabras clave:</a:t>
            </a:r>
            <a:r>
              <a:rPr lang="es-MX" dirty="0"/>
              <a:t> </a:t>
            </a:r>
            <a:r>
              <a:rPr lang="es-MX" dirty="0" smtClean="0"/>
              <a:t>Tensión, compresión, elasticidad, deformación.</a:t>
            </a:r>
            <a:endParaRPr lang="es-MX" b="1" dirty="0">
              <a:latin typeface="Arial" pitchFamily="34" charset="0"/>
              <a:cs typeface="Arial" pitchFamily="34" charset="0"/>
            </a:endParaRPr>
          </a:p>
          <a:p>
            <a:pPr marL="0" indent="0" algn="ctr">
              <a:buNone/>
            </a:pPr>
            <a:endParaRPr lang="es-MX" b="1" dirty="0" smtClean="0">
              <a:latin typeface="Arial" pitchFamily="34" charset="0"/>
              <a:cs typeface="Arial" pitchFamily="34" charset="0"/>
            </a:endParaRPr>
          </a:p>
          <a:p>
            <a:pPr marL="0" indent="0" algn="ctr">
              <a:buNone/>
            </a:pPr>
            <a:r>
              <a:rPr lang="es-MX" b="1" dirty="0" smtClean="0">
                <a:latin typeface="Arial" pitchFamily="34" charset="0"/>
                <a:cs typeface="Arial" pitchFamily="34" charset="0"/>
              </a:rPr>
              <a:t>Abstract</a:t>
            </a:r>
          </a:p>
          <a:p>
            <a:pPr marL="0" indent="0" algn="ctr">
              <a:buNone/>
            </a:pPr>
            <a:endParaRPr lang="es-MX" b="1" dirty="0">
              <a:latin typeface="Arial" pitchFamily="34" charset="0"/>
              <a:cs typeface="Arial" pitchFamily="34" charset="0"/>
            </a:endParaRPr>
          </a:p>
          <a:p>
            <a:pPr algn="just">
              <a:buNone/>
            </a:pPr>
            <a:r>
              <a:rPr lang="en-US" dirty="0">
                <a:cs typeface="Arial" pitchFamily="34" charset="0"/>
              </a:rPr>
              <a:t>The field of the mechanics includes fundamentally the relations between forces that act on the solid rigid one. In the present work we will establish the relations between exterior applied loads and his effects inside the solid ones. </a:t>
            </a:r>
            <a:endParaRPr lang="es-MX" dirty="0">
              <a:cs typeface="Arial" pitchFamily="34" charset="0"/>
            </a:endParaRPr>
          </a:p>
          <a:p>
            <a:endParaRPr lang="es-MX" b="1" dirty="0">
              <a:latin typeface="Arial" pitchFamily="34" charset="0"/>
              <a:cs typeface="Arial" pitchFamily="34" charset="0"/>
            </a:endParaRPr>
          </a:p>
          <a:p>
            <a:pPr marL="0" indent="0">
              <a:buNone/>
            </a:pPr>
            <a:r>
              <a:rPr lang="es-MX" b="1" dirty="0" smtClean="0">
                <a:latin typeface="Arial" pitchFamily="34" charset="0"/>
                <a:cs typeface="Arial" pitchFamily="34" charset="0"/>
              </a:rPr>
              <a:t>Keywords: </a:t>
            </a:r>
            <a:r>
              <a:rPr lang="es-MX" dirty="0" err="1" smtClean="0"/>
              <a:t>Tension</a:t>
            </a:r>
            <a:r>
              <a:rPr lang="es-MX" dirty="0"/>
              <a:t>, </a:t>
            </a:r>
            <a:r>
              <a:rPr lang="es-MX" dirty="0" err="1"/>
              <a:t>compression</a:t>
            </a:r>
            <a:r>
              <a:rPr lang="es-MX" dirty="0"/>
              <a:t>, </a:t>
            </a:r>
            <a:r>
              <a:rPr lang="es-MX" dirty="0" err="1"/>
              <a:t>elasticity</a:t>
            </a:r>
            <a:r>
              <a:rPr lang="es-MX" dirty="0"/>
              <a:t>, </a:t>
            </a:r>
            <a:r>
              <a:rPr lang="es-MX" dirty="0" err="1"/>
              <a:t>deformation</a:t>
            </a:r>
            <a:r>
              <a:rPr lang="es-MX" dirty="0"/>
              <a:t>.</a:t>
            </a:r>
          </a:p>
        </p:txBody>
      </p:sp>
    </p:spTree>
    <p:extLst>
      <p:ext uri="{BB962C8B-B14F-4D97-AF65-F5344CB8AC3E}">
        <p14:creationId xmlns:p14="http://schemas.microsoft.com/office/powerpoint/2010/main" val="427465302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6" name="3 Título"/>
          <p:cNvSpPr>
            <a:spLocks noGrp="1"/>
          </p:cNvSpPr>
          <p:nvPr>
            <p:ph type="title"/>
          </p:nvPr>
        </p:nvSpPr>
        <p:spPr>
          <a:xfrm>
            <a:off x="467544" y="487505"/>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a:bodyPr>
          <a:lstStyle/>
          <a:p>
            <a:r>
              <a:rPr lang="es-MX" sz="3600" b="1" dirty="0" smtClean="0">
                <a:solidFill>
                  <a:schemeClr val="tx1"/>
                </a:solidFill>
                <a:latin typeface="Arial" pitchFamily="34" charset="0"/>
                <a:cs typeface="Arial" pitchFamily="34" charset="0"/>
              </a:rPr>
              <a:t>Introducción</a:t>
            </a:r>
            <a:endParaRPr lang="es-MX" sz="3600" b="1" dirty="0">
              <a:solidFill>
                <a:schemeClr val="tx1"/>
              </a:solidFill>
              <a:latin typeface="Arial" pitchFamily="34" charset="0"/>
              <a:cs typeface="Arial" pitchFamily="34" charset="0"/>
            </a:endParaRPr>
          </a:p>
        </p:txBody>
      </p:sp>
      <p:sp>
        <p:nvSpPr>
          <p:cNvPr id="8" name="7 CuadroTexto"/>
          <p:cNvSpPr txBox="1"/>
          <p:nvPr/>
        </p:nvSpPr>
        <p:spPr>
          <a:xfrm>
            <a:off x="516972" y="1569149"/>
            <a:ext cx="8136904" cy="4081117"/>
          </a:xfrm>
          <a:prstGeom prst="rect">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marL="108000" lvl="1">
              <a:lnSpc>
                <a:spcPct val="120000"/>
              </a:lnSpc>
            </a:pPr>
            <a:r>
              <a:rPr lang="es-ES_tradnl" altLang="es-MX" sz="2400" b="1" dirty="0"/>
              <a:t>Los sólidos son deformables en mayor o menor medida</a:t>
            </a:r>
            <a:r>
              <a:rPr lang="es-ES_tradnl" altLang="es-MX" sz="2400" b="1" dirty="0" smtClean="0"/>
              <a:t>.</a:t>
            </a:r>
            <a:endParaRPr lang="es-ES_tradnl" altLang="es-MX" sz="2400" dirty="0"/>
          </a:p>
          <a:p>
            <a:pPr marL="108000" lvl="1" algn="just">
              <a:lnSpc>
                <a:spcPct val="120000"/>
              </a:lnSpc>
            </a:pPr>
            <a:r>
              <a:rPr lang="es-ES_tradnl" altLang="es-MX" sz="2400" dirty="0"/>
              <a:t>Para grandes movimientos y fuerzas relativamente pequeñas los cuerpos se pueden considerar indeformables, es por eso que así se consideran en Cinemática y Dinámica, ya que las deformaciones provocadas son despreciables respecto al movimiento a que están sometidos.</a:t>
            </a:r>
          </a:p>
          <a:p>
            <a:pPr marL="108000" lvl="1">
              <a:lnSpc>
                <a:spcPct val="120000"/>
              </a:lnSpc>
            </a:pPr>
            <a:endParaRPr lang="es-ES_tradnl" altLang="es-MX" sz="2400" dirty="0"/>
          </a:p>
          <a:p>
            <a:pPr marL="108000" lvl="1">
              <a:lnSpc>
                <a:spcPct val="120000"/>
              </a:lnSpc>
            </a:pPr>
            <a:r>
              <a:rPr lang="es-ES_tradnl" altLang="es-MX" sz="2400" b="1" dirty="0"/>
              <a:t>Las deformaciones elásticas no afectan al resultado Cinemático de los sistemas</a:t>
            </a:r>
            <a:r>
              <a:rPr lang="es-ES_tradnl" altLang="es-MX" b="1" dirty="0"/>
              <a:t>.</a:t>
            </a:r>
            <a:endParaRPr lang="es-ES_tradnl" altLang="es-MX" sz="2000" dirty="0"/>
          </a:p>
        </p:txBody>
      </p:sp>
    </p:spTree>
    <p:extLst>
      <p:ext uri="{BB962C8B-B14F-4D97-AF65-F5344CB8AC3E}">
        <p14:creationId xmlns:p14="http://schemas.microsoft.com/office/powerpoint/2010/main" val="127006476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6" name="3 Título"/>
          <p:cNvSpPr>
            <a:spLocks noGrp="1"/>
          </p:cNvSpPr>
          <p:nvPr>
            <p:ph type="title"/>
          </p:nvPr>
        </p:nvSpPr>
        <p:spPr>
          <a:xfrm>
            <a:off x="467544" y="487505"/>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a:bodyPr>
          <a:lstStyle/>
          <a:p>
            <a:r>
              <a:rPr lang="es-MX" sz="3600" b="1" dirty="0" smtClean="0">
                <a:solidFill>
                  <a:schemeClr val="tx1"/>
                </a:solidFill>
                <a:latin typeface="Arial" pitchFamily="34" charset="0"/>
                <a:cs typeface="Arial" pitchFamily="34" charset="0"/>
              </a:rPr>
              <a:t>Definición de esfuerzo</a:t>
            </a:r>
            <a:endParaRPr lang="es-MX" sz="3600" b="1" dirty="0">
              <a:solidFill>
                <a:schemeClr val="tx1"/>
              </a:solidFill>
              <a:latin typeface="Arial" pitchFamily="34" charset="0"/>
              <a:cs typeface="Arial" pitchFamily="34" charset="0"/>
            </a:endParaRPr>
          </a:p>
        </p:txBody>
      </p:sp>
      <p:sp>
        <p:nvSpPr>
          <p:cNvPr id="4" name="7 CuadroTexto"/>
          <p:cNvSpPr txBox="1"/>
          <p:nvPr/>
        </p:nvSpPr>
        <p:spPr>
          <a:xfrm>
            <a:off x="516972" y="1569149"/>
            <a:ext cx="8136904" cy="4062651"/>
          </a:xfrm>
          <a:prstGeom prst="rect">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buFont typeface="Wingdings" panose="05000000000000000000" pitchFamily="2" charset="2"/>
              <a:buChar char="Ø"/>
            </a:pPr>
            <a:r>
              <a:rPr lang="es-MX" altLang="es-MX" sz="2400" dirty="0" smtClean="0">
                <a:solidFill>
                  <a:schemeClr val="tx1"/>
                </a:solidFill>
                <a:latin typeface="Britannic Bold" panose="020B0903060703020204" pitchFamily="34" charset="0"/>
              </a:rPr>
              <a:t> </a:t>
            </a:r>
            <a:r>
              <a:rPr lang="es-ES_tradnl" altLang="es-MX" sz="2400" dirty="0"/>
              <a:t>Se define Esfuerzo o Tensión a la fuerza por unidad de superficie referida en la que se distribuye la fuerza.</a:t>
            </a:r>
            <a:endParaRPr lang="es-ES" altLang="es-MX" sz="2400" dirty="0"/>
          </a:p>
          <a:p>
            <a:pPr algn="just">
              <a:buFont typeface="Wingdings" panose="05000000000000000000" pitchFamily="2" charset="2"/>
              <a:buChar char="Ø"/>
            </a:pPr>
            <a:endParaRPr lang="es-MX" altLang="es-MX" sz="2400" dirty="0" smtClean="0"/>
          </a:p>
          <a:p>
            <a:pPr algn="just">
              <a:buFont typeface="Wingdings" panose="05000000000000000000" pitchFamily="2" charset="2"/>
              <a:buChar char="Ø"/>
            </a:pPr>
            <a:endParaRPr lang="es-MX" altLang="es-MX" sz="2400" dirty="0"/>
          </a:p>
          <a:p>
            <a:pPr algn="just">
              <a:buFont typeface="Wingdings" panose="05000000000000000000" pitchFamily="2" charset="2"/>
              <a:buChar char="Ø"/>
            </a:pPr>
            <a:r>
              <a:rPr lang="es-ES_tradnl" altLang="es-MX" sz="2400" dirty="0"/>
              <a:t>Signos (+) Tracción o alargamiento, (-) Compresión.</a:t>
            </a:r>
            <a:endParaRPr lang="es-ES" altLang="es-MX" sz="2400" dirty="0"/>
          </a:p>
          <a:p>
            <a:pPr algn="just">
              <a:buFont typeface="Wingdings" panose="05000000000000000000" pitchFamily="2" charset="2"/>
              <a:buChar char="Ø"/>
            </a:pPr>
            <a:endParaRPr lang="es-MX" altLang="es-MX" sz="2500" dirty="0" smtClean="0">
              <a:solidFill>
                <a:schemeClr val="tx1"/>
              </a:solidFill>
              <a:latin typeface="Britannic Bold" panose="020B0903060703020204" pitchFamily="34" charset="0"/>
            </a:endParaRPr>
          </a:p>
          <a:p>
            <a:pPr algn="just"/>
            <a:endParaRPr lang="es-MX" altLang="es-MX" sz="2100" dirty="0">
              <a:solidFill>
                <a:schemeClr val="tx1"/>
              </a:solidFill>
              <a:latin typeface="Britannic Bold" panose="020B0903060703020204" pitchFamily="34" charset="0"/>
            </a:endParaRPr>
          </a:p>
          <a:p>
            <a:pPr algn="just"/>
            <a:endParaRPr lang="es-MX" altLang="es-MX" sz="2100" dirty="0" smtClean="0">
              <a:solidFill>
                <a:schemeClr val="tx1"/>
              </a:solidFill>
              <a:latin typeface="Britannic Bold" panose="020B0903060703020204" pitchFamily="34" charset="0"/>
            </a:endParaRPr>
          </a:p>
          <a:p>
            <a:pPr algn="just"/>
            <a:endParaRPr lang="es-MX" altLang="es-MX" sz="2100" dirty="0">
              <a:solidFill>
                <a:schemeClr val="tx1"/>
              </a:solidFill>
              <a:latin typeface="Britannic Bold" panose="020B0903060703020204" pitchFamily="34" charset="0"/>
            </a:endParaRPr>
          </a:p>
          <a:p>
            <a:pPr algn="just">
              <a:buFont typeface="Wingdings" panose="05000000000000000000" pitchFamily="2" charset="2"/>
              <a:buChar char="Ø"/>
            </a:pPr>
            <a:endParaRPr lang="es-MX" altLang="es-MX" sz="2500" dirty="0" smtClean="0"/>
          </a:p>
          <a:p>
            <a:pPr algn="just">
              <a:buFont typeface="Wingdings" panose="05000000000000000000" pitchFamily="2" charset="2"/>
              <a:buChar char="Ø"/>
            </a:pPr>
            <a:endParaRPr lang="es-MX" altLang="es-MX" sz="2500" dirty="0"/>
          </a:p>
        </p:txBody>
      </p:sp>
      <p:sp>
        <p:nvSpPr>
          <p:cNvPr id="9" name="Text Box 4"/>
          <p:cNvSpPr txBox="1">
            <a:spLocks noChangeArrowheads="1"/>
          </p:cNvSpPr>
          <p:nvPr/>
        </p:nvSpPr>
        <p:spPr bwMode="auto">
          <a:xfrm>
            <a:off x="3563888" y="2564904"/>
            <a:ext cx="12192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b="1" dirty="0">
                <a:latin typeface="Symbol" panose="05050102010706020507" pitchFamily="18" charset="2"/>
              </a:rPr>
              <a:t>s</a:t>
            </a:r>
            <a:r>
              <a:rPr lang="es-ES_tradnl" altLang="es-MX" dirty="0"/>
              <a:t> = F/S</a:t>
            </a:r>
            <a:endParaRPr lang="es-ES" altLang="es-MX" dirty="0"/>
          </a:p>
        </p:txBody>
      </p:sp>
    </p:spTree>
    <p:extLst>
      <p:ext uri="{BB962C8B-B14F-4D97-AF65-F5344CB8AC3E}">
        <p14:creationId xmlns:p14="http://schemas.microsoft.com/office/powerpoint/2010/main" val="14960306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6" name="3 Título"/>
          <p:cNvSpPr>
            <a:spLocks noGrp="1"/>
          </p:cNvSpPr>
          <p:nvPr>
            <p:ph type="title"/>
          </p:nvPr>
        </p:nvSpPr>
        <p:spPr>
          <a:xfrm>
            <a:off x="467544" y="260648"/>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a:bodyPr>
          <a:lstStyle/>
          <a:p>
            <a:r>
              <a:rPr lang="es-MX" sz="3600" b="1" dirty="0" smtClean="0">
                <a:solidFill>
                  <a:schemeClr val="tx1"/>
                </a:solidFill>
                <a:latin typeface="Arial" pitchFamily="34" charset="0"/>
                <a:cs typeface="Arial" pitchFamily="34" charset="0"/>
              </a:rPr>
              <a:t>Desarrollo</a:t>
            </a:r>
            <a:endParaRPr lang="es-MX" sz="3600" b="1" dirty="0">
              <a:solidFill>
                <a:schemeClr val="tx1"/>
              </a:solidFill>
              <a:latin typeface="Arial" pitchFamily="34" charset="0"/>
              <a:cs typeface="Arial" pitchFamily="34" charset="0"/>
            </a:endParaRPr>
          </a:p>
        </p:txBody>
      </p:sp>
      <p:sp>
        <p:nvSpPr>
          <p:cNvPr id="4" name="7 CuadroTexto"/>
          <p:cNvSpPr txBox="1"/>
          <p:nvPr/>
        </p:nvSpPr>
        <p:spPr>
          <a:xfrm>
            <a:off x="516972" y="1412776"/>
            <a:ext cx="8136904" cy="3785652"/>
          </a:xfrm>
          <a:prstGeom prst="rect">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s-ES_tradnl" altLang="es-MX" sz="2000" dirty="0"/>
              <a:t>En Física permanece </a:t>
            </a:r>
            <a:r>
              <a:rPr lang="es-ES_tradnl" altLang="es-MX" sz="2000" dirty="0" smtClean="0"/>
              <a:t>estable, ver Figura 1.</a:t>
            </a:r>
            <a:endParaRPr lang="es-ES_tradnl" altLang="es-MX" sz="2000" dirty="0"/>
          </a:p>
          <a:p>
            <a:endParaRPr lang="es-MX" sz="2000" dirty="0" smtClean="0">
              <a:latin typeface="Cambria Math" panose="02040503050406030204" pitchFamily="18" charset="0"/>
              <a:ea typeface="Cambria Math" panose="02040503050406030204" pitchFamily="18" charset="0"/>
            </a:endParaRPr>
          </a:p>
          <a:p>
            <a:endParaRPr lang="es-MX" altLang="es-MX" sz="2000" dirty="0">
              <a:solidFill>
                <a:schemeClr val="tx1"/>
              </a:solidFill>
              <a:latin typeface="Cambria Math" panose="02040503050406030204" pitchFamily="18" charset="0"/>
              <a:ea typeface="Cambria Math" panose="02040503050406030204" pitchFamily="18" charset="0"/>
              <a:cs typeface="Arial Unicode MS" panose="020B0604020202020204" pitchFamily="34" charset="-128"/>
            </a:endParaRPr>
          </a:p>
          <a:p>
            <a:endParaRPr lang="es-MX" altLang="es-MX" sz="2000" dirty="0" smtClean="0">
              <a:solidFill>
                <a:schemeClr val="tx1"/>
              </a:solidFill>
              <a:latin typeface="Cambria Math" panose="02040503050406030204" pitchFamily="18" charset="0"/>
              <a:ea typeface="Cambria Math" panose="02040503050406030204" pitchFamily="18" charset="0"/>
              <a:cs typeface="Arial Unicode MS" panose="020B0604020202020204" pitchFamily="34" charset="-128"/>
            </a:endParaRPr>
          </a:p>
          <a:p>
            <a:endParaRPr lang="es-ES_tradnl" altLang="es-MX" sz="2000" b="1" dirty="0" smtClean="0"/>
          </a:p>
          <a:p>
            <a:endParaRPr lang="es-ES_tradnl" altLang="es-MX" sz="2000" b="1" dirty="0"/>
          </a:p>
          <a:p>
            <a:endParaRPr lang="es-ES_tradnl" altLang="es-MX" sz="2000" b="1" dirty="0" smtClean="0"/>
          </a:p>
          <a:p>
            <a:endParaRPr lang="es-ES_tradnl" altLang="es-MX" sz="2000" b="1" dirty="0"/>
          </a:p>
          <a:p>
            <a:endParaRPr lang="es-ES_tradnl" altLang="es-MX" sz="2000" b="1" dirty="0" smtClean="0"/>
          </a:p>
          <a:p>
            <a:endParaRPr lang="es-ES_tradnl" altLang="es-MX" sz="2000" b="1" dirty="0" smtClean="0"/>
          </a:p>
          <a:p>
            <a:endParaRPr lang="es-ES_tradnl" altLang="es-MX" sz="2000" b="1" dirty="0"/>
          </a:p>
          <a:p>
            <a:r>
              <a:rPr lang="es-ES_tradnl" altLang="es-MX" sz="2000" b="1" dirty="0" smtClean="0"/>
              <a:t>Los </a:t>
            </a:r>
            <a:r>
              <a:rPr lang="es-ES_tradnl" altLang="es-MX" sz="2000" b="1" dirty="0"/>
              <a:t>Vectores se consideran deslizantes</a:t>
            </a:r>
            <a:r>
              <a:rPr lang="es-ES_tradnl" altLang="es-MX" sz="2000" b="1" dirty="0" smtClean="0"/>
              <a:t>.</a:t>
            </a:r>
            <a:endParaRPr lang="es-ES_tradnl" altLang="es-MX" sz="2000" dirty="0"/>
          </a:p>
        </p:txBody>
      </p:sp>
      <p:grpSp>
        <p:nvGrpSpPr>
          <p:cNvPr id="27" name="Group 5"/>
          <p:cNvGrpSpPr>
            <a:grpSpLocks/>
          </p:cNvGrpSpPr>
          <p:nvPr/>
        </p:nvGrpSpPr>
        <p:grpSpPr bwMode="auto">
          <a:xfrm>
            <a:off x="2133600" y="2348880"/>
            <a:ext cx="5257800" cy="1752600"/>
            <a:chOff x="1344" y="1920"/>
            <a:chExt cx="3312" cy="1104"/>
          </a:xfrm>
        </p:grpSpPr>
        <p:sp>
          <p:nvSpPr>
            <p:cNvPr id="50" name="Line 6"/>
            <p:cNvSpPr>
              <a:spLocks noChangeShapeType="1"/>
            </p:cNvSpPr>
            <p:nvPr/>
          </p:nvSpPr>
          <p:spPr bwMode="auto">
            <a:xfrm>
              <a:off x="3696" y="2400"/>
              <a:ext cx="960" cy="0"/>
            </a:xfrm>
            <a:prstGeom prst="line">
              <a:avLst/>
            </a:prstGeom>
            <a:noFill/>
            <a:ln w="76200" cmpd="tri">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MX"/>
            </a:p>
          </p:txBody>
        </p:sp>
        <p:sp>
          <p:nvSpPr>
            <p:cNvPr id="51" name="Line 7"/>
            <p:cNvSpPr>
              <a:spLocks noChangeShapeType="1"/>
            </p:cNvSpPr>
            <p:nvPr/>
          </p:nvSpPr>
          <p:spPr bwMode="auto">
            <a:xfrm>
              <a:off x="1344" y="2400"/>
              <a:ext cx="960" cy="0"/>
            </a:xfrm>
            <a:prstGeom prst="line">
              <a:avLst/>
            </a:prstGeom>
            <a:noFill/>
            <a:ln w="76200" cmpd="tri">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s-MX"/>
            </a:p>
          </p:txBody>
        </p:sp>
        <p:sp>
          <p:nvSpPr>
            <p:cNvPr id="52" name="Rectangle 8"/>
            <p:cNvSpPr>
              <a:spLocks noChangeArrowheads="1"/>
            </p:cNvSpPr>
            <p:nvPr/>
          </p:nvSpPr>
          <p:spPr bwMode="auto">
            <a:xfrm>
              <a:off x="2304" y="1920"/>
              <a:ext cx="1392" cy="1104"/>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ES" altLang="es-MX"/>
            </a:p>
          </p:txBody>
        </p:sp>
      </p:grpSp>
      <p:sp>
        <p:nvSpPr>
          <p:cNvPr id="53" name="CuadroTexto 52"/>
          <p:cNvSpPr txBox="1"/>
          <p:nvPr/>
        </p:nvSpPr>
        <p:spPr>
          <a:xfrm>
            <a:off x="2728834" y="4149080"/>
            <a:ext cx="4075414" cy="276999"/>
          </a:xfrm>
          <a:prstGeom prst="rect">
            <a:avLst/>
          </a:prstGeom>
          <a:noFill/>
        </p:spPr>
        <p:txBody>
          <a:bodyPr wrap="square" rtlCol="0">
            <a:spAutoFit/>
          </a:bodyPr>
          <a:lstStyle/>
          <a:p>
            <a:pPr algn="ctr"/>
            <a:r>
              <a:rPr lang="es-MX" sz="1200" dirty="0" smtClean="0"/>
              <a:t>Figura 1. Esquema de vectores fuerza.</a:t>
            </a:r>
            <a:endParaRPr lang="es-MX" sz="1200" dirty="0"/>
          </a:p>
        </p:txBody>
      </p:sp>
    </p:spTree>
    <p:extLst>
      <p:ext uri="{BB962C8B-B14F-4D97-AF65-F5344CB8AC3E}">
        <p14:creationId xmlns:p14="http://schemas.microsoft.com/office/powerpoint/2010/main" val="1368934813"/>
      </p:ext>
    </p:extLst>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 name="3 CuadroTexto"/>
          <p:cNvSpPr txBox="1"/>
          <p:nvPr/>
        </p:nvSpPr>
        <p:spPr>
          <a:xfrm>
            <a:off x="395536" y="476672"/>
            <a:ext cx="8381375" cy="4893647"/>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ES_tradnl" altLang="es-MX" sz="2400" dirty="0"/>
              <a:t>En Elasticidad permanece estable pero </a:t>
            </a:r>
            <a:r>
              <a:rPr lang="es-ES_tradnl" altLang="es-MX" sz="2400" b="1" dirty="0"/>
              <a:t>se </a:t>
            </a:r>
            <a:r>
              <a:rPr lang="es-ES_tradnl" altLang="es-MX" sz="2400" b="1" dirty="0" smtClean="0"/>
              <a:t>deforma </a:t>
            </a:r>
            <a:r>
              <a:rPr lang="es-ES_tradnl" altLang="es-MX" sz="2400" dirty="0" smtClean="0"/>
              <a:t>como le muestra la Figura 2.</a:t>
            </a:r>
            <a:endParaRPr lang="es-ES_tradnl" altLang="es-MX" sz="2400" b="1" dirty="0" smtClean="0"/>
          </a:p>
          <a:p>
            <a:pPr algn="just"/>
            <a:endParaRPr lang="es-ES_tradnl" altLang="es-MX" sz="2400" b="1" dirty="0" smtClean="0"/>
          </a:p>
          <a:p>
            <a:pPr algn="just"/>
            <a:endParaRPr lang="es-ES_tradnl" altLang="es-MX" sz="2400" b="1" dirty="0"/>
          </a:p>
          <a:p>
            <a:pPr algn="just"/>
            <a:endParaRPr lang="es-ES_tradnl" altLang="es-MX" sz="2400" b="1" dirty="0" smtClean="0"/>
          </a:p>
          <a:p>
            <a:pPr algn="just"/>
            <a:endParaRPr lang="es-ES_tradnl" altLang="es-MX" sz="2400" dirty="0"/>
          </a:p>
          <a:p>
            <a:pPr algn="just"/>
            <a:endParaRPr lang="es-MX" sz="2400" b="1" i="1" dirty="0" smtClean="0">
              <a:solidFill>
                <a:schemeClr val="tx1"/>
              </a:solidFill>
              <a:latin typeface="Cambria Math"/>
            </a:endParaRPr>
          </a:p>
          <a:p>
            <a:pPr algn="just"/>
            <a:endParaRPr lang="es-MX" sz="2400" b="1" i="1" dirty="0">
              <a:solidFill>
                <a:schemeClr val="tx1"/>
              </a:solidFill>
              <a:latin typeface="Cambria Math"/>
            </a:endParaRPr>
          </a:p>
          <a:p>
            <a:pPr algn="just"/>
            <a:endParaRPr lang="es-MX" sz="2400" b="1" i="1" dirty="0" smtClean="0">
              <a:solidFill>
                <a:schemeClr val="tx1"/>
              </a:solidFill>
              <a:latin typeface="Cambria Math"/>
            </a:endParaRPr>
          </a:p>
          <a:p>
            <a:pPr algn="just"/>
            <a:endParaRPr lang="es-MX" sz="2400" b="1" i="1" dirty="0">
              <a:solidFill>
                <a:schemeClr val="tx1"/>
              </a:solidFill>
              <a:latin typeface="Cambria Math"/>
            </a:endParaRPr>
          </a:p>
          <a:p>
            <a:pPr>
              <a:spcBef>
                <a:spcPct val="50000"/>
              </a:spcBef>
            </a:pPr>
            <a:r>
              <a:rPr lang="es-ES_tradnl" altLang="es-MX" sz="2400" b="1" dirty="0"/>
              <a:t>Los Vectores se consideran fijos:</a:t>
            </a:r>
          </a:p>
          <a:p>
            <a:pPr>
              <a:spcBef>
                <a:spcPct val="50000"/>
              </a:spcBef>
            </a:pPr>
            <a:r>
              <a:rPr lang="es-ES_tradnl" altLang="es-MX" sz="2400" b="1" dirty="0"/>
              <a:t>		 Dependen del punto de </a:t>
            </a:r>
            <a:r>
              <a:rPr lang="es-ES_tradnl" altLang="es-MX" sz="2400" b="1" dirty="0" smtClean="0"/>
              <a:t>aplicación</a:t>
            </a:r>
            <a:endParaRPr lang="es-ES_tradnl" altLang="es-MX" sz="2400" dirty="0"/>
          </a:p>
        </p:txBody>
      </p:sp>
      <p:sp>
        <p:nvSpPr>
          <p:cNvPr id="9" name="Rectangle 16"/>
          <p:cNvSpPr>
            <a:spLocks noChangeArrowheads="1"/>
          </p:cNvSpPr>
          <p:nvPr/>
        </p:nvSpPr>
        <p:spPr bwMode="auto">
          <a:xfrm>
            <a:off x="1404664" y="282245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grpSp>
        <p:nvGrpSpPr>
          <p:cNvPr id="6" name="Group 4"/>
          <p:cNvGrpSpPr>
            <a:grpSpLocks/>
          </p:cNvGrpSpPr>
          <p:nvPr/>
        </p:nvGrpSpPr>
        <p:grpSpPr bwMode="auto">
          <a:xfrm>
            <a:off x="1619672" y="1052736"/>
            <a:ext cx="5943600" cy="2743200"/>
            <a:chOff x="1104" y="1584"/>
            <a:chExt cx="3744" cy="1728"/>
          </a:xfrm>
        </p:grpSpPr>
        <p:sp>
          <p:nvSpPr>
            <p:cNvPr id="7" name="Line 5"/>
            <p:cNvSpPr>
              <a:spLocks noChangeShapeType="1"/>
            </p:cNvSpPr>
            <p:nvPr/>
          </p:nvSpPr>
          <p:spPr bwMode="auto">
            <a:xfrm>
              <a:off x="1488" y="1584"/>
              <a:ext cx="1680" cy="4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a:p>
          </p:txBody>
        </p:sp>
        <p:grpSp>
          <p:nvGrpSpPr>
            <p:cNvPr id="8" name="Group 6"/>
            <p:cNvGrpSpPr>
              <a:grpSpLocks/>
            </p:cNvGrpSpPr>
            <p:nvPr/>
          </p:nvGrpSpPr>
          <p:grpSpPr bwMode="auto">
            <a:xfrm>
              <a:off x="1104" y="1920"/>
              <a:ext cx="3744" cy="1104"/>
              <a:chOff x="1104" y="1920"/>
              <a:chExt cx="3744" cy="1104"/>
            </a:xfrm>
          </p:grpSpPr>
          <p:sp>
            <p:nvSpPr>
              <p:cNvPr id="14" name="Oval 7"/>
              <p:cNvSpPr>
                <a:spLocks noChangeArrowheads="1"/>
              </p:cNvSpPr>
              <p:nvPr/>
            </p:nvSpPr>
            <p:spPr bwMode="auto">
              <a:xfrm>
                <a:off x="3408" y="1920"/>
                <a:ext cx="480" cy="1104"/>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ES" altLang="es-MX"/>
              </a:p>
            </p:txBody>
          </p:sp>
          <p:sp>
            <p:nvSpPr>
              <p:cNvPr id="15" name="Oval 8"/>
              <p:cNvSpPr>
                <a:spLocks noChangeArrowheads="1"/>
              </p:cNvSpPr>
              <p:nvPr/>
            </p:nvSpPr>
            <p:spPr bwMode="auto">
              <a:xfrm>
                <a:off x="2064" y="1920"/>
                <a:ext cx="624" cy="1104"/>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ES" altLang="es-MX"/>
              </a:p>
            </p:txBody>
          </p:sp>
          <p:sp>
            <p:nvSpPr>
              <p:cNvPr id="16" name="Line 9"/>
              <p:cNvSpPr>
                <a:spLocks noChangeShapeType="1"/>
              </p:cNvSpPr>
              <p:nvPr/>
            </p:nvSpPr>
            <p:spPr bwMode="auto">
              <a:xfrm>
                <a:off x="3888" y="2400"/>
                <a:ext cx="960" cy="0"/>
              </a:xfrm>
              <a:prstGeom prst="line">
                <a:avLst/>
              </a:prstGeom>
              <a:noFill/>
              <a:ln w="76200" cmpd="tri">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MX"/>
              </a:p>
            </p:txBody>
          </p:sp>
          <p:sp>
            <p:nvSpPr>
              <p:cNvPr id="17" name="Line 10"/>
              <p:cNvSpPr>
                <a:spLocks noChangeShapeType="1"/>
              </p:cNvSpPr>
              <p:nvPr/>
            </p:nvSpPr>
            <p:spPr bwMode="auto">
              <a:xfrm>
                <a:off x="1104" y="2400"/>
                <a:ext cx="960" cy="0"/>
              </a:xfrm>
              <a:prstGeom prst="line">
                <a:avLst/>
              </a:prstGeom>
              <a:noFill/>
              <a:ln w="76200" cmpd="tri">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s-MX"/>
              </a:p>
            </p:txBody>
          </p:sp>
          <p:sp>
            <p:nvSpPr>
              <p:cNvPr id="18" name="Rectangle 11"/>
              <p:cNvSpPr>
                <a:spLocks noChangeArrowheads="1"/>
              </p:cNvSpPr>
              <p:nvPr/>
            </p:nvSpPr>
            <p:spPr bwMode="auto">
              <a:xfrm>
                <a:off x="2304" y="1920"/>
                <a:ext cx="1392" cy="1104"/>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ES" altLang="es-MX"/>
              </a:p>
            </p:txBody>
          </p:sp>
        </p:grpSp>
        <p:sp>
          <p:nvSpPr>
            <p:cNvPr id="12" name="Oval 12"/>
            <p:cNvSpPr>
              <a:spLocks noChangeArrowheads="1"/>
            </p:cNvSpPr>
            <p:nvPr/>
          </p:nvSpPr>
          <p:spPr bwMode="auto">
            <a:xfrm>
              <a:off x="2160" y="1584"/>
              <a:ext cx="1776" cy="38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ES" altLang="es-MX"/>
            </a:p>
          </p:txBody>
        </p:sp>
        <p:sp>
          <p:nvSpPr>
            <p:cNvPr id="13" name="Oval 13"/>
            <p:cNvSpPr>
              <a:spLocks noChangeArrowheads="1"/>
            </p:cNvSpPr>
            <p:nvPr/>
          </p:nvSpPr>
          <p:spPr bwMode="auto">
            <a:xfrm>
              <a:off x="2112" y="2928"/>
              <a:ext cx="1776" cy="38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ES" altLang="es-MX"/>
            </a:p>
          </p:txBody>
        </p:sp>
      </p:grpSp>
      <p:sp>
        <p:nvSpPr>
          <p:cNvPr id="19" name="CuadroTexto 18"/>
          <p:cNvSpPr txBox="1"/>
          <p:nvPr/>
        </p:nvSpPr>
        <p:spPr>
          <a:xfrm>
            <a:off x="2555776" y="3356992"/>
            <a:ext cx="4075414" cy="276999"/>
          </a:xfrm>
          <a:prstGeom prst="rect">
            <a:avLst/>
          </a:prstGeom>
          <a:noFill/>
        </p:spPr>
        <p:txBody>
          <a:bodyPr wrap="square" rtlCol="0">
            <a:spAutoFit/>
          </a:bodyPr>
          <a:lstStyle/>
          <a:p>
            <a:pPr algn="ctr"/>
            <a:r>
              <a:rPr lang="es-MX" sz="1200" dirty="0" smtClean="0"/>
              <a:t>Figura </a:t>
            </a:r>
            <a:r>
              <a:rPr lang="es-MX" sz="1200" dirty="0"/>
              <a:t>2</a:t>
            </a:r>
            <a:r>
              <a:rPr lang="es-MX" sz="1200" dirty="0" smtClean="0"/>
              <a:t>. Esquema del objeto deformado.</a:t>
            </a:r>
            <a:endParaRPr lang="es-MX" sz="1200" dirty="0"/>
          </a:p>
        </p:txBody>
      </p:sp>
    </p:spTree>
    <p:extLst>
      <p:ext uri="{BB962C8B-B14F-4D97-AF65-F5344CB8AC3E}">
        <p14:creationId xmlns:p14="http://schemas.microsoft.com/office/powerpoint/2010/main" val="87634825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8" name="7 CuadroTexto"/>
          <p:cNvSpPr txBox="1"/>
          <p:nvPr/>
        </p:nvSpPr>
        <p:spPr>
          <a:xfrm>
            <a:off x="515489" y="1340768"/>
            <a:ext cx="8136904" cy="4401205"/>
          </a:xfrm>
          <a:prstGeom prst="rect">
            <a:avLst/>
          </a:prstGeom>
          <a:ln>
            <a:solidFill>
              <a:schemeClr val="accent3"/>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ES_tradnl" altLang="es-MX" sz="2800" dirty="0"/>
              <a:t>Es aquel que, frente a unas acciones exteriores, se deforma, pero que una vez que han desaparecido estas, recupera su forma primitiva, siempre y cuando no se hayan superado unos valores que hubieran producido rotura o deformación </a:t>
            </a:r>
            <a:r>
              <a:rPr lang="es-ES_tradnl" altLang="es-MX" sz="2800" dirty="0" smtClean="0"/>
              <a:t>irreversible (ver Fig. 3).</a:t>
            </a:r>
          </a:p>
          <a:p>
            <a:pPr algn="just"/>
            <a:endParaRPr lang="es-ES_tradnl" altLang="es-MX" sz="2800" dirty="0" smtClean="0"/>
          </a:p>
          <a:p>
            <a:pPr algn="just"/>
            <a:endParaRPr lang="es-ES_tradnl" altLang="es-MX" sz="2800" dirty="0" smtClean="0"/>
          </a:p>
          <a:p>
            <a:pPr algn="just"/>
            <a:endParaRPr lang="es-ES_tradnl" altLang="es-MX" sz="2800" dirty="0"/>
          </a:p>
          <a:p>
            <a:pPr algn="ctr"/>
            <a:r>
              <a:rPr lang="es-ES_tradnl" altLang="es-MX" sz="2800" b="1" dirty="0"/>
              <a:t>La deformación elástica es </a:t>
            </a:r>
            <a:r>
              <a:rPr lang="es-ES_tradnl" altLang="es-MX" sz="2800" b="1" dirty="0" smtClean="0"/>
              <a:t>reversible</a:t>
            </a:r>
            <a:endParaRPr lang="es-ES_tradnl" altLang="es-MX" sz="2800" dirty="0"/>
          </a:p>
        </p:txBody>
      </p:sp>
      <p:sp>
        <p:nvSpPr>
          <p:cNvPr id="6" name="Rectangle 1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7" name="Rectangle 17"/>
          <p:cNvSpPr>
            <a:spLocks noChangeArrowheads="1"/>
          </p:cNvSpPr>
          <p:nvPr/>
        </p:nvSpPr>
        <p:spPr bwMode="auto">
          <a:xfrm>
            <a:off x="0" y="8477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9" name="3 Título"/>
          <p:cNvSpPr>
            <a:spLocks noGrp="1"/>
          </p:cNvSpPr>
          <p:nvPr>
            <p:ph type="title"/>
          </p:nvPr>
        </p:nvSpPr>
        <p:spPr>
          <a:xfrm>
            <a:off x="467544" y="260648"/>
            <a:ext cx="8229600" cy="997279"/>
          </a:xfrm>
          <a:solidFill>
            <a:schemeClr val="accent3"/>
          </a:solidFill>
        </p:spPr>
        <p:style>
          <a:lnRef idx="3">
            <a:schemeClr val="lt1"/>
          </a:lnRef>
          <a:fillRef idx="1">
            <a:schemeClr val="accent5"/>
          </a:fillRef>
          <a:effectRef idx="1">
            <a:schemeClr val="accent5"/>
          </a:effectRef>
          <a:fontRef idx="minor">
            <a:schemeClr val="lt1"/>
          </a:fontRef>
        </p:style>
        <p:txBody>
          <a:bodyPr>
            <a:normAutofit/>
          </a:bodyPr>
          <a:lstStyle/>
          <a:p>
            <a:r>
              <a:rPr lang="es-MX" sz="3600" b="1" dirty="0" smtClean="0">
                <a:solidFill>
                  <a:schemeClr val="tx1"/>
                </a:solidFill>
                <a:latin typeface="Arial" pitchFamily="34" charset="0"/>
                <a:cs typeface="Arial" pitchFamily="34" charset="0"/>
              </a:rPr>
              <a:t>Definición de Sólido Elástico</a:t>
            </a:r>
            <a:endParaRPr lang="es-MX" sz="3600" b="1" dirty="0">
              <a:solidFill>
                <a:schemeClr val="tx1"/>
              </a:solidFill>
              <a:latin typeface="Arial" pitchFamily="34" charset="0"/>
              <a:cs typeface="Arial" pitchFamily="34" charset="0"/>
            </a:endParaRPr>
          </a:p>
        </p:txBody>
      </p:sp>
      <p:pic>
        <p:nvPicPr>
          <p:cNvPr id="10" name="Picture 2" descr="Paraguas con mango curvo de madera personalizado, apertura automática">
            <a:hlinkClick r:id="rId3" tooltip="Ampliar fotografía"/>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7864" y="3429000"/>
            <a:ext cx="2879998" cy="1792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CuadroTexto 10"/>
          <p:cNvSpPr txBox="1"/>
          <p:nvPr/>
        </p:nvSpPr>
        <p:spPr>
          <a:xfrm>
            <a:off x="3665700" y="5039945"/>
            <a:ext cx="2736304" cy="276999"/>
          </a:xfrm>
          <a:prstGeom prst="rect">
            <a:avLst/>
          </a:prstGeom>
          <a:noFill/>
        </p:spPr>
        <p:txBody>
          <a:bodyPr wrap="square" rtlCol="0">
            <a:spAutoFit/>
          </a:bodyPr>
          <a:lstStyle/>
          <a:p>
            <a:pPr algn="ctr"/>
            <a:r>
              <a:rPr lang="es-MX" sz="1200" dirty="0" smtClean="0"/>
              <a:t>Figura 3. Sombrilla.</a:t>
            </a:r>
            <a:endParaRPr lang="es-MX" sz="1200" dirty="0"/>
          </a:p>
        </p:txBody>
      </p:sp>
    </p:spTree>
    <p:extLst>
      <p:ext uri="{BB962C8B-B14F-4D97-AF65-F5344CB8AC3E}">
        <p14:creationId xmlns:p14="http://schemas.microsoft.com/office/powerpoint/2010/main" val="167510587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10" name="9 CuadroTexto"/>
          <p:cNvSpPr txBox="1"/>
          <p:nvPr/>
        </p:nvSpPr>
        <p:spPr>
          <a:xfrm>
            <a:off x="539552" y="260648"/>
            <a:ext cx="8136904" cy="526297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ES_tradnl" altLang="es-MX" sz="2400" dirty="0"/>
              <a:t>Definimos </a:t>
            </a:r>
            <a:r>
              <a:rPr lang="es-ES_tradnl" altLang="es-MX" sz="2400" b="1" dirty="0"/>
              <a:t>Elasticidad</a:t>
            </a:r>
            <a:r>
              <a:rPr lang="es-ES_tradnl" altLang="es-MX" sz="2400" dirty="0"/>
              <a:t> como la </a:t>
            </a:r>
            <a:r>
              <a:rPr lang="es-ES_tradnl" altLang="es-MX" sz="2400" i="1" dirty="0"/>
              <a:t>propiedad que tienen los sólidos</a:t>
            </a:r>
            <a:r>
              <a:rPr lang="es-ES_tradnl" altLang="es-MX" sz="2400" dirty="0"/>
              <a:t> </a:t>
            </a:r>
            <a:r>
              <a:rPr lang="es-ES_tradnl" altLang="es-MX" sz="2400" i="1" dirty="0"/>
              <a:t>de</a:t>
            </a:r>
            <a:r>
              <a:rPr lang="es-ES_tradnl" altLang="es-MX" sz="2400" dirty="0"/>
              <a:t> </a:t>
            </a:r>
            <a:r>
              <a:rPr lang="es-ES_tradnl" altLang="es-MX" sz="2400" i="1" dirty="0" smtClean="0"/>
              <a:t>dejarse </a:t>
            </a:r>
            <a:r>
              <a:rPr lang="es-ES_tradnl" altLang="es-MX" sz="2400" i="1" dirty="0"/>
              <a:t>deformar</a:t>
            </a:r>
            <a:r>
              <a:rPr lang="es-ES_tradnl" altLang="es-MX" sz="2400" dirty="0"/>
              <a:t> </a:t>
            </a:r>
            <a:r>
              <a:rPr lang="es-ES_tradnl" altLang="es-MX" sz="2400" i="1" dirty="0"/>
              <a:t>ante la presencia de acciones</a:t>
            </a:r>
            <a:r>
              <a:rPr lang="es-ES_tradnl" altLang="es-MX" sz="2400" dirty="0"/>
              <a:t> (fuerzas o pares ) </a:t>
            </a:r>
            <a:r>
              <a:rPr lang="es-ES_tradnl" altLang="es-MX" sz="2400" i="1" dirty="0" smtClean="0"/>
              <a:t>exteriores</a:t>
            </a:r>
            <a:r>
              <a:rPr lang="es-ES_tradnl" altLang="es-MX" sz="2400" dirty="0" smtClean="0"/>
              <a:t> </a:t>
            </a:r>
            <a:r>
              <a:rPr lang="es-ES_tradnl" altLang="es-MX" sz="2400" i="1" dirty="0"/>
              <a:t>y recuperar sus formas primitivas al desaparecer la acción </a:t>
            </a:r>
            <a:r>
              <a:rPr lang="es-ES_tradnl" altLang="es-MX" sz="2400" i="1" dirty="0" smtClean="0"/>
              <a:t>exterior.</a:t>
            </a:r>
          </a:p>
          <a:p>
            <a:endParaRPr lang="es-ES_tradnl" sz="2400" i="1" dirty="0">
              <a:latin typeface="Calibri" pitchFamily="34" charset="0"/>
            </a:endParaRPr>
          </a:p>
          <a:p>
            <a:endParaRPr lang="es-ES_tradnl" sz="2400" i="1" dirty="0" smtClean="0">
              <a:latin typeface="Calibri" pitchFamily="34" charset="0"/>
            </a:endParaRPr>
          </a:p>
          <a:p>
            <a:endParaRPr lang="es-ES_tradnl" sz="2400" i="1" dirty="0">
              <a:latin typeface="Calibri" pitchFamily="34" charset="0"/>
            </a:endParaRPr>
          </a:p>
          <a:p>
            <a:endParaRPr lang="es-MX" sz="2400" dirty="0" smtClean="0">
              <a:latin typeface="Calibri" pitchFamily="34" charset="0"/>
            </a:endParaRPr>
          </a:p>
          <a:p>
            <a:pPr>
              <a:lnSpc>
                <a:spcPct val="150000"/>
              </a:lnSpc>
            </a:pPr>
            <a:endParaRPr lang="es-MX" sz="2400" dirty="0">
              <a:latin typeface="Calibri" pitchFamily="34" charset="0"/>
            </a:endParaRPr>
          </a:p>
          <a:p>
            <a:pPr>
              <a:lnSpc>
                <a:spcPct val="150000"/>
              </a:lnSpc>
            </a:pPr>
            <a:endParaRPr lang="es-MX" sz="2400" dirty="0" smtClean="0">
              <a:latin typeface="Calibri" pitchFamily="34" charset="0"/>
            </a:endParaRPr>
          </a:p>
          <a:p>
            <a:pPr>
              <a:lnSpc>
                <a:spcPct val="150000"/>
              </a:lnSpc>
            </a:pPr>
            <a:endParaRPr lang="es-MX" sz="2400" dirty="0">
              <a:latin typeface="Calibri" pitchFamily="34" charset="0"/>
            </a:endParaRPr>
          </a:p>
          <a:p>
            <a:pPr>
              <a:lnSpc>
                <a:spcPct val="150000"/>
              </a:lnSpc>
            </a:pPr>
            <a:endParaRPr lang="es-MX" sz="2400" dirty="0" smtClean="0">
              <a:latin typeface="Calibri" pitchFamily="34" charset="0"/>
            </a:endParaRPr>
          </a:p>
        </p:txBody>
      </p:sp>
      <p:sp>
        <p:nvSpPr>
          <p:cNvPr id="6" name="Rectangle 4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9" name="Text Box 3"/>
          <p:cNvSpPr txBox="1">
            <a:spLocks noChangeArrowheads="1"/>
          </p:cNvSpPr>
          <p:nvPr/>
        </p:nvSpPr>
        <p:spPr bwMode="auto">
          <a:xfrm>
            <a:off x="840432" y="1988840"/>
            <a:ext cx="29718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dirty="0"/>
              <a:t>Se llama deformación elástica la que recupera totalmente su forma original</a:t>
            </a:r>
            <a:endParaRPr lang="es-ES" altLang="es-MX" dirty="0"/>
          </a:p>
        </p:txBody>
      </p:sp>
      <p:sp>
        <p:nvSpPr>
          <p:cNvPr id="11" name="Text Box 4"/>
          <p:cNvSpPr txBox="1">
            <a:spLocks noChangeArrowheads="1"/>
          </p:cNvSpPr>
          <p:nvPr/>
        </p:nvSpPr>
        <p:spPr bwMode="auto">
          <a:xfrm>
            <a:off x="4879032" y="2065040"/>
            <a:ext cx="3581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a:t>Se llama deformación plástica la que parte de ella es permanente</a:t>
            </a:r>
            <a:endParaRPr lang="es-ES" altLang="es-MX"/>
          </a:p>
        </p:txBody>
      </p:sp>
      <p:pic>
        <p:nvPicPr>
          <p:cNvPr id="12" name="Picture 5" descr="fallobarr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5832" y="3741440"/>
            <a:ext cx="1050925"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1032" y="3741440"/>
            <a:ext cx="1050925"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552525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0-#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499"/>
                                          </p:stCondLst>
                                        </p:cTn>
                                        <p:tgtEl>
                                          <p:spTgt spid="13"/>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500" fill="hold"/>
                                        <p:tgtEl>
                                          <p:spTgt spid="11"/>
                                        </p:tgtEl>
                                        <p:attrNameLst>
                                          <p:attrName>ppt_x</p:attrName>
                                        </p:attrNameLst>
                                      </p:cBhvr>
                                      <p:tavLst>
                                        <p:tav tm="0">
                                          <p:val>
                                            <p:strVal val="0-#ppt_w/2"/>
                                          </p:val>
                                        </p:tav>
                                        <p:tav tm="100000">
                                          <p:val>
                                            <p:strVal val="#ppt_x"/>
                                          </p:val>
                                        </p:tav>
                                      </p:tavLst>
                                    </p:anim>
                                    <p:anim calcmode="lin" valueType="num">
                                      <p:cBhvr additive="base">
                                        <p:cTn id="23"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499"/>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utoUpdateAnimBg="0"/>
      <p:bldP spid="11"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 name="3 CuadroTexto"/>
          <p:cNvSpPr txBox="1"/>
          <p:nvPr/>
        </p:nvSpPr>
        <p:spPr>
          <a:xfrm>
            <a:off x="467544" y="620688"/>
            <a:ext cx="8237359" cy="4955203"/>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sz="2800" b="1" i="1" dirty="0" smtClean="0">
                <a:solidFill>
                  <a:schemeClr val="tx1"/>
                </a:solidFill>
                <a:latin typeface="Cambria Math"/>
              </a:rPr>
              <a:t>Relaciones de Magnitudes físicas reales</a:t>
            </a:r>
          </a:p>
          <a:p>
            <a:pPr algn="ctr"/>
            <a:endParaRPr lang="es-MX" sz="2400" i="1" dirty="0">
              <a:solidFill>
                <a:schemeClr val="tx1"/>
              </a:solidFill>
              <a:latin typeface="Cambria Math"/>
            </a:endParaRPr>
          </a:p>
          <a:p>
            <a:pPr algn="ctr"/>
            <a:endParaRPr lang="es-MX" sz="2400" i="1" dirty="0" smtClean="0">
              <a:solidFill>
                <a:schemeClr val="tx1"/>
              </a:solidFill>
              <a:latin typeface="Cambria Math"/>
            </a:endParaRPr>
          </a:p>
          <a:p>
            <a:pPr algn="ctr"/>
            <a:endParaRPr lang="es-MX" sz="2400" i="1" dirty="0">
              <a:solidFill>
                <a:schemeClr val="tx1"/>
              </a:solidFill>
              <a:latin typeface="Cambria Math"/>
            </a:endParaRPr>
          </a:p>
          <a:p>
            <a:pPr algn="ctr"/>
            <a:endParaRPr lang="es-MX" sz="2400" i="1" dirty="0" smtClean="0">
              <a:solidFill>
                <a:schemeClr val="tx1"/>
              </a:solidFill>
              <a:latin typeface="Cambria Math"/>
            </a:endParaRPr>
          </a:p>
          <a:p>
            <a:pPr algn="ctr"/>
            <a:endParaRPr lang="es-MX" sz="2400" i="1" dirty="0">
              <a:solidFill>
                <a:schemeClr val="tx1"/>
              </a:solidFill>
              <a:latin typeface="Cambria Math"/>
            </a:endParaRPr>
          </a:p>
          <a:p>
            <a:pPr algn="ctr"/>
            <a:endParaRPr lang="es-MX" sz="2400" i="1" dirty="0" smtClean="0">
              <a:solidFill>
                <a:schemeClr val="tx1"/>
              </a:solidFill>
              <a:latin typeface="Cambria Math"/>
            </a:endParaRPr>
          </a:p>
          <a:p>
            <a:pPr algn="ctr"/>
            <a:endParaRPr lang="es-MX" sz="2400" i="1" dirty="0">
              <a:solidFill>
                <a:schemeClr val="tx1"/>
              </a:solidFill>
              <a:latin typeface="Cambria Math"/>
            </a:endParaRPr>
          </a:p>
          <a:p>
            <a:pPr algn="ctr"/>
            <a:endParaRPr lang="es-MX" sz="2400" i="1" dirty="0" smtClean="0">
              <a:solidFill>
                <a:schemeClr val="tx1"/>
              </a:solidFill>
              <a:latin typeface="Cambria Math"/>
            </a:endParaRPr>
          </a:p>
          <a:p>
            <a:pPr algn="ctr"/>
            <a:endParaRPr lang="es-MX" sz="2400" i="1" dirty="0">
              <a:solidFill>
                <a:schemeClr val="tx1"/>
              </a:solidFill>
              <a:latin typeface="Cambria Math"/>
            </a:endParaRPr>
          </a:p>
          <a:p>
            <a:pPr algn="ctr"/>
            <a:endParaRPr lang="es-MX" sz="2400" i="1" dirty="0" smtClean="0">
              <a:solidFill>
                <a:schemeClr val="tx1"/>
              </a:solidFill>
              <a:latin typeface="Cambria Math"/>
            </a:endParaRPr>
          </a:p>
          <a:p>
            <a:pPr algn="just"/>
            <a:endParaRPr lang="es-MX" sz="2400" i="1" dirty="0">
              <a:solidFill>
                <a:schemeClr val="tx1"/>
              </a:solidFill>
              <a:latin typeface="Cambria Math"/>
            </a:endParaRPr>
          </a:p>
          <a:p>
            <a:pPr algn="just"/>
            <a:r>
              <a:rPr lang="es-MX" sz="2400" dirty="0" smtClean="0">
                <a:solidFill>
                  <a:schemeClr val="tx1"/>
                </a:solidFill>
              </a:rPr>
              <a:t>      </a:t>
            </a:r>
            <a:endParaRPr lang="es-MX" sz="2800" b="1" i="1" dirty="0" smtClean="0">
              <a:solidFill>
                <a:schemeClr val="tx1"/>
              </a:solidFill>
              <a:latin typeface="Cambria Math"/>
            </a:endParaRPr>
          </a:p>
        </p:txBody>
      </p:sp>
      <p:sp>
        <p:nvSpPr>
          <p:cNvPr id="2" name="Rectangle 4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7" name="Rectangle 4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0" name="Rectangle 4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2" name="Rectangle 49"/>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4" name="Text Box 3"/>
          <p:cNvSpPr txBox="1">
            <a:spLocks noChangeArrowheads="1"/>
          </p:cNvSpPr>
          <p:nvPr/>
        </p:nvSpPr>
        <p:spPr bwMode="auto">
          <a:xfrm>
            <a:off x="4573960" y="1844824"/>
            <a:ext cx="3962400" cy="655638"/>
          </a:xfrm>
          <a:prstGeom prst="rect">
            <a:avLst/>
          </a:prstGeom>
          <a:noFill/>
          <a:ln w="76200" cmpd="tri">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3200" b="1"/>
              <a:t>Deformaciones  </a:t>
            </a:r>
            <a:r>
              <a:rPr lang="es-ES_tradnl" altLang="es-MX" sz="3200" b="1">
                <a:sym typeface="Symbol" panose="05050102010706020507" pitchFamily="18" charset="2"/>
              </a:rPr>
              <a:t>,  </a:t>
            </a:r>
          </a:p>
        </p:txBody>
      </p:sp>
      <p:sp>
        <p:nvSpPr>
          <p:cNvPr id="15" name="Line 4"/>
          <p:cNvSpPr>
            <a:spLocks noChangeShapeType="1"/>
          </p:cNvSpPr>
          <p:nvPr/>
        </p:nvSpPr>
        <p:spPr bwMode="auto">
          <a:xfrm>
            <a:off x="3811960" y="2225824"/>
            <a:ext cx="685800" cy="0"/>
          </a:xfrm>
          <a:prstGeom prst="line">
            <a:avLst/>
          </a:prstGeom>
          <a:noFill/>
          <a:ln w="76200" cmpd="tri">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MX"/>
          </a:p>
        </p:txBody>
      </p:sp>
      <p:sp>
        <p:nvSpPr>
          <p:cNvPr id="16" name="Line 5"/>
          <p:cNvSpPr>
            <a:spLocks noChangeShapeType="1"/>
          </p:cNvSpPr>
          <p:nvPr/>
        </p:nvSpPr>
        <p:spPr bwMode="auto">
          <a:xfrm>
            <a:off x="3811960" y="4588024"/>
            <a:ext cx="990600" cy="0"/>
          </a:xfrm>
          <a:prstGeom prst="line">
            <a:avLst/>
          </a:prstGeom>
          <a:noFill/>
          <a:ln w="76200" cmpd="tri">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MX"/>
          </a:p>
        </p:txBody>
      </p:sp>
      <p:sp>
        <p:nvSpPr>
          <p:cNvPr id="17" name="Text Box 6"/>
          <p:cNvSpPr txBox="1">
            <a:spLocks noChangeArrowheads="1"/>
          </p:cNvSpPr>
          <p:nvPr/>
        </p:nvSpPr>
        <p:spPr bwMode="auto">
          <a:xfrm>
            <a:off x="4878760" y="4130824"/>
            <a:ext cx="3048000" cy="1204913"/>
          </a:xfrm>
          <a:prstGeom prst="rect">
            <a:avLst/>
          </a:prstGeom>
          <a:noFill/>
          <a:ln w="76200" cmpd="tri">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3200" b="1"/>
              <a:t>Alargamientos unitarios  </a:t>
            </a:r>
            <a:r>
              <a:rPr lang="es-ES_tradnl" altLang="es-MX" sz="3600" b="1">
                <a:sym typeface="Symbol" panose="05050102010706020507" pitchFamily="18" charset="2"/>
              </a:rPr>
              <a:t>,  </a:t>
            </a:r>
            <a:r>
              <a:rPr lang="es-ES_tradnl" altLang="es-MX" sz="3200" b="1"/>
              <a:t> </a:t>
            </a:r>
          </a:p>
        </p:txBody>
      </p:sp>
      <p:sp>
        <p:nvSpPr>
          <p:cNvPr id="18" name="Line 7"/>
          <p:cNvSpPr>
            <a:spLocks noChangeShapeType="1"/>
          </p:cNvSpPr>
          <p:nvPr/>
        </p:nvSpPr>
        <p:spPr bwMode="auto">
          <a:xfrm>
            <a:off x="1906960" y="2683024"/>
            <a:ext cx="0" cy="1447800"/>
          </a:xfrm>
          <a:prstGeom prst="line">
            <a:avLst/>
          </a:prstGeom>
          <a:noFill/>
          <a:ln w="76200" cmpd="tri">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MX"/>
          </a:p>
        </p:txBody>
      </p:sp>
      <p:sp>
        <p:nvSpPr>
          <p:cNvPr id="19" name="Text Box 8"/>
          <p:cNvSpPr txBox="1">
            <a:spLocks noChangeArrowheads="1"/>
          </p:cNvSpPr>
          <p:nvPr/>
        </p:nvSpPr>
        <p:spPr bwMode="auto">
          <a:xfrm>
            <a:off x="611560" y="1844824"/>
            <a:ext cx="3048000" cy="655638"/>
          </a:xfrm>
          <a:prstGeom prst="rect">
            <a:avLst/>
          </a:prstGeom>
          <a:noFill/>
          <a:ln w="76200" cmpd="tri">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3200" b="1" dirty="0"/>
              <a:t>Acciones (F, M)</a:t>
            </a:r>
            <a:endParaRPr lang="es-ES_tradnl" altLang="es-MX" dirty="0"/>
          </a:p>
        </p:txBody>
      </p:sp>
      <p:sp>
        <p:nvSpPr>
          <p:cNvPr id="20" name="Text Box 9"/>
          <p:cNvSpPr txBox="1">
            <a:spLocks noChangeArrowheads="1"/>
          </p:cNvSpPr>
          <p:nvPr/>
        </p:nvSpPr>
        <p:spPr bwMode="auto">
          <a:xfrm>
            <a:off x="611560" y="4207024"/>
            <a:ext cx="3048000" cy="655638"/>
          </a:xfrm>
          <a:prstGeom prst="rect">
            <a:avLst/>
          </a:prstGeom>
          <a:noFill/>
          <a:ln w="76200" cmpd="tri">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MX" sz="3200" b="1"/>
              <a:t>Tensiones   </a:t>
            </a:r>
            <a:r>
              <a:rPr lang="es-ES_tradnl" altLang="es-MX" sz="3200" b="1">
                <a:sym typeface="Symbol" panose="05050102010706020507" pitchFamily="18" charset="2"/>
              </a:rPr>
              <a:t>,  </a:t>
            </a:r>
          </a:p>
        </p:txBody>
      </p:sp>
      <p:sp>
        <p:nvSpPr>
          <p:cNvPr id="21" name="Line 10"/>
          <p:cNvSpPr>
            <a:spLocks noChangeShapeType="1"/>
          </p:cNvSpPr>
          <p:nvPr/>
        </p:nvSpPr>
        <p:spPr bwMode="auto">
          <a:xfrm>
            <a:off x="6174160" y="2683024"/>
            <a:ext cx="0" cy="1447800"/>
          </a:xfrm>
          <a:prstGeom prst="line">
            <a:avLst/>
          </a:prstGeom>
          <a:noFill/>
          <a:ln w="76200" cmpd="tri">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s-MX"/>
          </a:p>
        </p:txBody>
      </p:sp>
    </p:spTree>
    <p:extLst>
      <p:ext uri="{BB962C8B-B14F-4D97-AF65-F5344CB8AC3E}">
        <p14:creationId xmlns:p14="http://schemas.microsoft.com/office/powerpoint/2010/main" val="13935796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2766</TotalTime>
  <Words>502</Words>
  <Application>Microsoft Office PowerPoint</Application>
  <PresentationFormat>Presentación en pantalla (4:3)</PresentationFormat>
  <Paragraphs>190</Paragraphs>
  <Slides>16</Slides>
  <Notes>0</Notes>
  <HiddenSlides>0</HiddenSlides>
  <MMClips>0</MMClips>
  <ScaleCrop>false</ScaleCrop>
  <HeadingPairs>
    <vt:vector size="6" baseType="variant">
      <vt:variant>
        <vt:lpstr>Tema</vt:lpstr>
      </vt:variant>
      <vt:variant>
        <vt:i4>2</vt:i4>
      </vt:variant>
      <vt:variant>
        <vt:lpstr>Servidores OLE incrustados</vt:lpstr>
      </vt:variant>
      <vt:variant>
        <vt:i4>1</vt:i4>
      </vt:variant>
      <vt:variant>
        <vt:lpstr>Títulos de diapositiva</vt:lpstr>
      </vt:variant>
      <vt:variant>
        <vt:i4>16</vt:i4>
      </vt:variant>
    </vt:vector>
  </HeadingPairs>
  <TitlesOfParts>
    <vt:vector size="19" baseType="lpstr">
      <vt:lpstr>Tema de Office</vt:lpstr>
      <vt:lpstr>1_Tema de Office</vt:lpstr>
      <vt:lpstr>Equation</vt:lpstr>
      <vt:lpstr>ESFUERZOS NORMAL Y CORTANTE </vt:lpstr>
      <vt:lpstr>Presentación de PowerPoint</vt:lpstr>
      <vt:lpstr>Introducción</vt:lpstr>
      <vt:lpstr>Definición de esfuerzo</vt:lpstr>
      <vt:lpstr>Desarrollo</vt:lpstr>
      <vt:lpstr>Presentación de PowerPoint</vt:lpstr>
      <vt:lpstr>Definición de Sólido Elástico</vt:lpstr>
      <vt:lpstr>Presentación de PowerPoint</vt:lpstr>
      <vt:lpstr>Presentación de PowerPoint</vt:lpstr>
      <vt:lpstr>Presentación de PowerPoint</vt:lpstr>
      <vt:lpstr>Presentación de PowerPoint</vt:lpstr>
      <vt:lpstr>Solicitaciones en un sistema equilibrado</vt:lpstr>
      <vt:lpstr>Componentes Intrínsecas de la Tensión</vt:lpstr>
      <vt:lpstr>Resultado</vt:lpstr>
      <vt:lpstr>Conclusión</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www.intercambiosvirtuales.org</cp:lastModifiedBy>
  <cp:revision>265</cp:revision>
  <dcterms:created xsi:type="dcterms:W3CDTF">2012-12-04T21:22:09Z</dcterms:created>
  <dcterms:modified xsi:type="dcterms:W3CDTF">2016-10-10T19:40:42Z</dcterms:modified>
</cp:coreProperties>
</file>